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67"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Lst>
  <p:sldSz cy="5143500" cx="9144000"/>
  <p:notesSz cx="6858000" cy="9144000"/>
  <p:embeddedFontLst>
    <p:embeddedFont>
      <p:font typeface="Roboto Slab"/>
      <p:regular r:id="rId80"/>
      <p:bold r:id="rId81"/>
    </p:embeddedFont>
    <p:embeddedFont>
      <p:font typeface="Roboto"/>
      <p:regular r:id="rId82"/>
      <p:bold r:id="rId83"/>
      <p:italic r:id="rId84"/>
      <p:boldItalic r:id="rId85"/>
    </p:embeddedFont>
    <p:embeddedFont>
      <p:font typeface="Lato"/>
      <p:regular r:id="rId86"/>
      <p:bold r:id="rId87"/>
      <p:italic r:id="rId88"/>
      <p:boldItalic r:id="rId89"/>
    </p:embeddedFont>
    <p:embeddedFont>
      <p:font typeface="Bebas Neue"/>
      <p:regular r:id="rId90"/>
    </p:embeddedFont>
    <p:embeddedFont>
      <p:font typeface="Tahoma"/>
      <p:regular r:id="rId91"/>
      <p:bold r:id="rId92"/>
    </p:embeddedFont>
    <p:embeddedFont>
      <p:font typeface="Poppins SemiBold"/>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97" roundtripDataSignature="AMtx7miegWsQwK0xtImlWtfIbZ0JhiK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PoppinsSemiBold-italic.fntdata"/><Relationship Id="rId94" Type="http://schemas.openxmlformats.org/officeDocument/2006/relationships/font" Target="fonts/PoppinsSemiBold-bold.fntdata"/><Relationship Id="rId97" Type="http://customschemas.google.com/relationships/presentationmetadata" Target="metadata"/><Relationship Id="rId96" Type="http://schemas.openxmlformats.org/officeDocument/2006/relationships/font" Target="fonts/PoppinsSemiBold-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Tahoma-regular.fntdata"/><Relationship Id="rId90" Type="http://schemas.openxmlformats.org/officeDocument/2006/relationships/font" Target="fonts/BebasNeue-regular.fntdata"/><Relationship Id="rId93" Type="http://schemas.openxmlformats.org/officeDocument/2006/relationships/font" Target="fonts/PoppinsSemiBold-regular.fntdata"/><Relationship Id="rId92" Type="http://schemas.openxmlformats.org/officeDocument/2006/relationships/font" Target="fonts/Tahoma-bold.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Lato-regular.fntdata"/><Relationship Id="rId85" Type="http://schemas.openxmlformats.org/officeDocument/2006/relationships/font" Target="fonts/Roboto-boldItalic.fntdata"/><Relationship Id="rId88" Type="http://schemas.openxmlformats.org/officeDocument/2006/relationships/font" Target="fonts/Lato-italic.fntdata"/><Relationship Id="rId87" Type="http://schemas.openxmlformats.org/officeDocument/2006/relationships/font" Target="fonts/Lato-bold.fntdata"/><Relationship Id="rId89" Type="http://schemas.openxmlformats.org/officeDocument/2006/relationships/font" Target="fonts/Lato-boldItalic.fntdata"/><Relationship Id="rId80" Type="http://schemas.openxmlformats.org/officeDocument/2006/relationships/font" Target="fonts/RobotoSlab-regular.fntdata"/><Relationship Id="rId82" Type="http://schemas.openxmlformats.org/officeDocument/2006/relationships/font" Target="fonts/Roboto-regular.fntdata"/><Relationship Id="rId81" Type="http://schemas.openxmlformats.org/officeDocument/2006/relationships/font" Target="fonts/RobotoSlab-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3a69363f2_0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6" name="Google Shape;216;g333a69363f2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US"/>
              <a:t>Applications Framework </a:t>
            </a:r>
            <a:r>
              <a:rPr lang="en-US"/>
              <a:t>merupakan layer dimana para pembuat aplikasi menggunakan komponen-komponen yang ada di sini untuk membuat aplikasi mereka.</a:t>
            </a:r>
            <a:endParaRPr/>
          </a:p>
          <a:p>
            <a:pPr indent="0" lvl="0" marL="0" rtl="0" algn="l">
              <a:lnSpc>
                <a:spcPct val="100000"/>
              </a:lnSpc>
              <a:spcBef>
                <a:spcPts val="0"/>
              </a:spcBef>
              <a:spcAft>
                <a:spcPts val="0"/>
              </a:spcAft>
              <a:buSzPts val="1400"/>
              <a:buNone/>
            </a:pPr>
            <a:r>
              <a:t/>
            </a:r>
            <a:endParaRPr/>
          </a:p>
        </p:txBody>
      </p:sp>
      <p:sp>
        <p:nvSpPr>
          <p:cNvPr id="313" name="Google Shape;31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US"/>
              <a:t>Libraries </a:t>
            </a:r>
            <a:r>
              <a:rPr lang="en-US"/>
              <a:t>merupakan layer tempat fitur-fitur android berada. Pada umumnya </a:t>
            </a:r>
            <a:r>
              <a:rPr i="1" lang="en-US"/>
              <a:t>libraries</a:t>
            </a:r>
            <a:r>
              <a:rPr lang="en-US"/>
              <a:t> diakses untuk menjalankan aplikasi. Beberapa </a:t>
            </a:r>
            <a:r>
              <a:rPr i="1" lang="en-US"/>
              <a:t>library</a:t>
            </a:r>
            <a:r>
              <a:rPr lang="en-US"/>
              <a:t> yang terdapat pada android diantaranya adalah </a:t>
            </a:r>
            <a:r>
              <a:rPr i="1" lang="en-US"/>
              <a:t>libraries</a:t>
            </a:r>
            <a:r>
              <a:rPr lang="en-US"/>
              <a:t> Media untuk memutar media video atau audio, </a:t>
            </a:r>
            <a:r>
              <a:rPr i="1" lang="en-US"/>
              <a:t>libraries</a:t>
            </a:r>
            <a:r>
              <a:rPr lang="en-US"/>
              <a:t> untuk menjalankan tampilan, </a:t>
            </a:r>
            <a:r>
              <a:rPr i="1" lang="en-US"/>
              <a:t>libraries</a:t>
            </a:r>
            <a:r>
              <a:rPr lang="en-US"/>
              <a:t> Graphic, </a:t>
            </a:r>
            <a:r>
              <a:rPr i="1" lang="en-US"/>
              <a:t>libraries</a:t>
            </a:r>
            <a:r>
              <a:rPr lang="en-US"/>
              <a:t> SQLite untuk dukungan database, dan masih banyak </a:t>
            </a:r>
            <a:r>
              <a:rPr i="1" lang="en-US"/>
              <a:t>library</a:t>
            </a:r>
            <a:r>
              <a:rPr lang="en-US"/>
              <a:t> lainnya.</a:t>
            </a:r>
            <a:endParaRPr b="0" i="0" sz="1100" u="none" cap="none" strike="noStrike">
              <a:solidFill>
                <a:schemeClr val="dk1"/>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20" name="Google Shape;32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1" sz="1100"/>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Bertempat di level yang sama dengan library adalah </a:t>
            </a:r>
            <a:r>
              <a:rPr b="1" i="0" lang="en-US" sz="1100" u="none" cap="none" strike="noStrike">
                <a:solidFill>
                  <a:schemeClr val="dk1"/>
                </a:solidFill>
                <a:latin typeface="Arial"/>
                <a:ea typeface="Arial"/>
                <a:cs typeface="Arial"/>
                <a:sym typeface="Arial"/>
              </a:rPr>
              <a:t>lapisan runtime </a:t>
            </a:r>
            <a:r>
              <a:rPr b="0" i="0" lang="en-US" sz="1100" u="none" cap="none" strike="noStrike">
                <a:solidFill>
                  <a:schemeClr val="dk1"/>
                </a:solidFill>
                <a:latin typeface="Arial"/>
                <a:ea typeface="Arial"/>
                <a:cs typeface="Arial"/>
                <a:sym typeface="Arial"/>
              </a:rPr>
              <a:t>yang mencakup serangkaian inti library Java.</a:t>
            </a:r>
            <a:endParaRPr b="1" sz="1100"/>
          </a:p>
          <a:p>
            <a:pPr indent="-228600" lvl="0" marL="457200" marR="0" rtl="0" algn="l">
              <a:lnSpc>
                <a:spcPct val="100000"/>
              </a:lnSpc>
              <a:spcBef>
                <a:spcPts val="0"/>
              </a:spcBef>
              <a:spcAft>
                <a:spcPts val="0"/>
              </a:spcAft>
              <a:buClr>
                <a:srgbClr val="000000"/>
              </a:buClr>
              <a:buSzPts val="1100"/>
              <a:buFont typeface="Arial"/>
              <a:buNone/>
            </a:pPr>
            <a:r>
              <a:t/>
            </a:r>
            <a:endParaRPr b="1" sz="1100"/>
          </a:p>
          <a:p>
            <a:pPr indent="0" lvl="0" marL="158750" rtl="0" algn="l">
              <a:lnSpc>
                <a:spcPct val="100000"/>
              </a:lnSpc>
              <a:spcBef>
                <a:spcPts val="0"/>
              </a:spcBef>
              <a:spcAft>
                <a:spcPts val="0"/>
              </a:spcAft>
              <a:buSzPts val="1100"/>
              <a:buNone/>
            </a:pPr>
            <a:r>
              <a:rPr b="1" lang="en-US" sz="1100"/>
              <a:t>Android RunTime </a:t>
            </a:r>
            <a:r>
              <a:rPr lang="en-US" sz="1100"/>
              <a:t>dibagi menjadi dua bagian yaitu:</a:t>
            </a:r>
            <a:endParaRPr/>
          </a:p>
          <a:p>
            <a:pPr indent="-342900" lvl="0" marL="342900" rtl="0" algn="l">
              <a:lnSpc>
                <a:spcPct val="100000"/>
              </a:lnSpc>
              <a:spcBef>
                <a:spcPts val="0"/>
              </a:spcBef>
              <a:spcAft>
                <a:spcPts val="0"/>
              </a:spcAft>
              <a:buSzPts val="1100"/>
              <a:buFont typeface="Arial"/>
              <a:buAutoNum type="arabicPeriod"/>
            </a:pPr>
            <a:r>
              <a:rPr lang="en-US" sz="1100"/>
              <a:t>Core Libraries : berfungsi untuk menerjemahkan bahasa Java/C</a:t>
            </a:r>
            <a:endParaRPr/>
          </a:p>
          <a:p>
            <a:pPr indent="-342900" lvl="0" marL="342900" rtl="0" algn="l">
              <a:lnSpc>
                <a:spcPct val="100000"/>
              </a:lnSpc>
              <a:spcBef>
                <a:spcPts val="0"/>
              </a:spcBef>
              <a:spcAft>
                <a:spcPts val="0"/>
              </a:spcAft>
              <a:buSzPts val="1100"/>
              <a:buFont typeface="Arial"/>
              <a:buAutoNum type="arabicPeriod"/>
            </a:pPr>
            <a:r>
              <a:rPr lang="en-US" sz="1100"/>
              <a:t>Dalvik Virtual Machine : sebuah mesin virtual berbasis register yang dioptimalkan untuk menjalankan fungsi-fungsi pada Android secara efisien.</a:t>
            </a:r>
            <a:endParaRPr/>
          </a:p>
          <a:p>
            <a:pPr indent="0" lvl="0" marL="0" rtl="0" algn="l">
              <a:lnSpc>
                <a:spcPct val="100000"/>
              </a:lnSpc>
              <a:spcBef>
                <a:spcPts val="0"/>
              </a:spcBef>
              <a:spcAft>
                <a:spcPts val="0"/>
              </a:spcAft>
              <a:buSzPts val="1400"/>
              <a:buNone/>
            </a:pPr>
            <a:r>
              <a:t/>
            </a:r>
            <a:endParaRPr/>
          </a:p>
        </p:txBody>
      </p:sp>
      <p:sp>
        <p:nvSpPr>
          <p:cNvPr id="329" name="Google Shape;32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Lato"/>
              <a:buNone/>
            </a:pPr>
            <a:r>
              <a:rPr b="0" i="0" lang="en-US" sz="1100" u="none">
                <a:solidFill>
                  <a:schemeClr val="dk1"/>
                </a:solidFill>
                <a:latin typeface="Lato"/>
                <a:ea typeface="Lato"/>
                <a:cs typeface="Lato"/>
                <a:sym typeface="Lato"/>
              </a:rPr>
              <a:t>Kernel yang digunakan adalah kernel Linux versi 2.6, dan versi 3.x pada Android versi 4.0 ke atas. Kernel ini berbasis </a:t>
            </a:r>
            <a:r>
              <a:rPr b="0" i="0" lang="en-US" sz="1100" u="none">
                <a:solidFill>
                  <a:srgbClr val="000000"/>
                </a:solidFill>
                <a:latin typeface="Lato"/>
                <a:ea typeface="Lato"/>
                <a:cs typeface="Lato"/>
                <a:sym typeface="Lato"/>
              </a:rPr>
              <a:t>monolithic</a:t>
            </a:r>
            <a:endParaRPr/>
          </a:p>
          <a:p>
            <a:pPr indent="-228600" lvl="0" marL="457200" marR="0" rtl="0" algn="l">
              <a:lnSpc>
                <a:spcPct val="100000"/>
              </a:lnSpc>
              <a:spcBef>
                <a:spcPts val="0"/>
              </a:spcBef>
              <a:spcAft>
                <a:spcPts val="0"/>
              </a:spcAft>
              <a:buClr>
                <a:srgbClr val="000000"/>
              </a:buClr>
              <a:buSzPts val="1100"/>
              <a:buFont typeface="Arial"/>
              <a:buNone/>
            </a:pPr>
            <a:r>
              <a:t/>
            </a:r>
            <a:endParaRPr b="0" i="0" u="none">
              <a:solidFill>
                <a:schemeClr val="dk1"/>
              </a:solidFill>
              <a:latin typeface="Lato"/>
              <a:ea typeface="Lato"/>
              <a:cs typeface="Lato"/>
              <a:sym typeface="Lato"/>
            </a:endParaRPr>
          </a:p>
          <a:p>
            <a:pPr indent="0" lvl="0" marL="158750" rtl="0" algn="l">
              <a:lnSpc>
                <a:spcPct val="100000"/>
              </a:lnSpc>
              <a:spcBef>
                <a:spcPts val="0"/>
              </a:spcBef>
              <a:spcAft>
                <a:spcPts val="0"/>
              </a:spcAft>
              <a:buSzPts val="1100"/>
              <a:buNone/>
            </a:pPr>
            <a:r>
              <a:rPr b="1" i="0" lang="en-US" u="none">
                <a:solidFill>
                  <a:schemeClr val="dk1"/>
                </a:solidFill>
                <a:latin typeface="Lato"/>
                <a:ea typeface="Lato"/>
                <a:cs typeface="Lato"/>
                <a:sym typeface="Lato"/>
              </a:rPr>
              <a:t>linux Kernel </a:t>
            </a:r>
            <a:r>
              <a:rPr b="0" i="0" lang="en-US" u="none">
                <a:solidFill>
                  <a:schemeClr val="dk1"/>
                </a:solidFill>
                <a:latin typeface="Lato"/>
                <a:ea typeface="Lato"/>
                <a:cs typeface="Lato"/>
                <a:sym typeface="Lato"/>
              </a:rPr>
              <a:t>merupakan layer tempat keberadaan inti dari operating system android.</a:t>
            </a:r>
            <a:endParaRPr/>
          </a:p>
          <a:p>
            <a:pPr indent="0" lvl="0" marL="158750" rtl="0" algn="l">
              <a:lnSpc>
                <a:spcPct val="100000"/>
              </a:lnSpc>
              <a:spcBef>
                <a:spcPts val="0"/>
              </a:spcBef>
              <a:spcAft>
                <a:spcPts val="0"/>
              </a:spcAft>
              <a:buSzPts val="1100"/>
              <a:buNone/>
            </a:pPr>
            <a:r>
              <a:rPr b="0" i="0" lang="en-US" u="none">
                <a:solidFill>
                  <a:schemeClr val="dk1"/>
                </a:solidFill>
                <a:latin typeface="Lato"/>
                <a:ea typeface="Lato"/>
                <a:cs typeface="Lato"/>
                <a:sym typeface="Lato"/>
              </a:rPr>
              <a:t>Layer ini berisi file-file system yang mengatur system processing, memory, resource, drivers, dan sistem android lainnya. Inilah yang membuat file sistem pada Android mirip dengan file sistem pada sistem operasi berbasis Linux.</a:t>
            </a:r>
            <a:endParaRPr/>
          </a:p>
          <a:p>
            <a:pPr indent="-228600" lvl="0" marL="457200" marR="0" rtl="0" algn="l">
              <a:lnSpc>
                <a:spcPct val="100000"/>
              </a:lnSpc>
              <a:spcBef>
                <a:spcPts val="0"/>
              </a:spcBef>
              <a:spcAft>
                <a:spcPts val="0"/>
              </a:spcAft>
              <a:buClr>
                <a:srgbClr val="000000"/>
              </a:buClr>
              <a:buSzPts val="1100"/>
              <a:buFont typeface="Arial"/>
              <a:buNone/>
            </a:pPr>
            <a:r>
              <a:t/>
            </a:r>
            <a:endParaRPr b="0" i="0" u="none">
              <a:solidFill>
                <a:schemeClr val="dk1"/>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338" name="Google Shape;33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US" sz="1100" u="none" cap="none" strike="noStrike">
                <a:solidFill>
                  <a:schemeClr val="dk1"/>
                </a:solidFill>
                <a:latin typeface="Arial"/>
                <a:ea typeface="Arial"/>
                <a:cs typeface="Arial"/>
                <a:sym typeface="Arial"/>
              </a:rPr>
              <a:t>Touchscreen</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Perangkat Android memiliki fitur layar sentuh (touchscreen) yang memberikan beberapa kemungkinanan bagi pengguna untuk berinteraksi dengan aplikasi dengan menggunakan jari. Pengguna dapat melakukan swipe, flip, drag, dan pinch untuk zoom. Android juga mendukung multitouch yang berarti keseluruhan layar dapat disentuh dengan satu atau lebih jari pada saat yang bersamaan.</a:t>
            </a:r>
            <a:endParaRPr/>
          </a:p>
          <a:p>
            <a:pPr indent="0" lvl="0" marL="158750" rtl="0" algn="l">
              <a:lnSpc>
                <a:spcPct val="100000"/>
              </a:lnSpc>
              <a:spcBef>
                <a:spcPts val="0"/>
              </a:spcBef>
              <a:spcAft>
                <a:spcPts val="0"/>
              </a:spcAft>
              <a:buSzPts val="1100"/>
              <a:buNone/>
            </a:pPr>
            <a:r>
              <a:rPr b="1" i="0" lang="en-US" sz="1100" u="none" cap="none" strike="noStrike">
                <a:solidFill>
                  <a:schemeClr val="dk1"/>
                </a:solidFill>
                <a:latin typeface="Arial"/>
                <a:ea typeface="Arial"/>
                <a:cs typeface="Arial"/>
                <a:sym typeface="Arial"/>
              </a:rPr>
              <a:t>GPS</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Sistem operasi Android mendukung GPS yang memungkinkan developer untuk mengakses lokasi pengguna. Contoh aplikasi yang memanfaatkan GPS adalah Aplikasi Peta (Map) yang menunjukkan lokasi pengguna dan memberikan petunjuk untuk menuju suatu lokasi.</a:t>
            </a:r>
            <a:endParaRPr/>
          </a:p>
          <a:p>
            <a:pPr indent="0" lvl="0" marL="158750" rtl="0" algn="l">
              <a:lnSpc>
                <a:spcPct val="100000"/>
              </a:lnSpc>
              <a:spcBef>
                <a:spcPts val="0"/>
              </a:spcBef>
              <a:spcAft>
                <a:spcPts val="0"/>
              </a:spcAft>
              <a:buSzPts val="1100"/>
              <a:buNone/>
            </a:pPr>
            <a:r>
              <a:rPr b="1" i="0" lang="en-US" sz="1100" u="none" cap="none" strike="noStrike">
                <a:solidFill>
                  <a:schemeClr val="dk1"/>
                </a:solidFill>
                <a:latin typeface="Arial"/>
                <a:ea typeface="Arial"/>
                <a:cs typeface="Arial"/>
                <a:sym typeface="Arial"/>
              </a:rPr>
              <a:t>Accelerometer</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Android mendukung Accelerometer, yaitu perangkat yang digunakan untuk mengukur percepatan. Accelerometer dapat memberitahukan apabila suatu Perangkat Android bergerak, atau terguncang, atau berbalik arah posisinya.</a:t>
            </a:r>
            <a:endParaRPr/>
          </a:p>
          <a:p>
            <a:pPr indent="0" lvl="0" marL="158750" rtl="0" algn="l">
              <a:lnSpc>
                <a:spcPct val="100000"/>
              </a:lnSpc>
              <a:spcBef>
                <a:spcPts val="0"/>
              </a:spcBef>
              <a:spcAft>
                <a:spcPts val="0"/>
              </a:spcAft>
              <a:buSzPts val="1100"/>
              <a:buNone/>
            </a:pPr>
            <a:r>
              <a:rPr b="1" i="0" lang="en-US" sz="1100" u="none" cap="none" strike="noStrike">
                <a:solidFill>
                  <a:schemeClr val="dk1"/>
                </a:solidFill>
                <a:latin typeface="Arial"/>
                <a:ea typeface="Arial"/>
                <a:cs typeface="Arial"/>
                <a:sym typeface="Arial"/>
              </a:rPr>
              <a:t>SD Card</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Android memiliki fitur yang memungkinkan pengguna atau aplikasi untuk mengakses (menyimpan atau membuka) file pada SD Card. SD Card merupakan media penyimpanan medium yang digunakan Perangkat Android dan beberapa perangkat mobile lain non Android sebagai media penyimpanan.</a:t>
            </a:r>
            <a:endParaRPr/>
          </a:p>
          <a:p>
            <a:pPr indent="0" lvl="0" marL="158750" rtl="0" algn="l">
              <a:lnSpc>
                <a:spcPct val="100000"/>
              </a:lnSpc>
              <a:spcBef>
                <a:spcPts val="0"/>
              </a:spcBef>
              <a:spcAft>
                <a:spcPts val="0"/>
              </a:spcAft>
              <a:buSzPts val="1100"/>
              <a:buNone/>
            </a:pPr>
            <a:r>
              <a:t/>
            </a:r>
            <a:endParaRPr b="0" i="0" u="none">
              <a:solidFill>
                <a:schemeClr val="dk1"/>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347" name="Google Shape;34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sz="1100"/>
              <a:t>Awalnya dibuat hanya untuk Iphone. iOS kemudian berkembang hingga bisa mendukung perangkat Apple yang lain seperti IPod, touch,iPad dan Apple TV. Apple tidak melisensikan iOS untuk digunakan di perangkat keras lain. Hal ini berbeda dengan Android yang bisa ditemukan di berbagai merk perangkat genggam.</a:t>
            </a:r>
            <a:endParaRPr/>
          </a:p>
          <a:p>
            <a:pPr indent="0" lvl="0" marL="0" rtl="0" algn="l">
              <a:lnSpc>
                <a:spcPct val="100000"/>
              </a:lnSpc>
              <a:spcBef>
                <a:spcPts val="0"/>
              </a:spcBef>
              <a:spcAft>
                <a:spcPts val="0"/>
              </a:spcAft>
              <a:buSzPts val="1400"/>
              <a:buNone/>
            </a:pPr>
            <a:r>
              <a:t/>
            </a:r>
            <a:endParaRPr/>
          </a:p>
        </p:txBody>
      </p:sp>
      <p:sp>
        <p:nvSpPr>
          <p:cNvPr id="356" name="Google Shape;35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Enkripsi merupakan cara untuk menjaga kerahasiaan data dengan mengubah data yang dapat dibaca (</a:t>
            </a:r>
            <a:r>
              <a:rPr b="0" i="1" lang="en-US" sz="1100" u="none" cap="none" strike="noStrike">
                <a:solidFill>
                  <a:schemeClr val="dk1"/>
                </a:solidFill>
                <a:latin typeface="Arial"/>
                <a:ea typeface="Arial"/>
                <a:cs typeface="Arial"/>
                <a:sym typeface="Arial"/>
              </a:rPr>
              <a:t>plaintext</a:t>
            </a:r>
            <a:r>
              <a:rPr b="0" i="0" lang="en-US" sz="1100" u="none" cap="none" strike="noStrike">
                <a:solidFill>
                  <a:schemeClr val="dk1"/>
                </a:solidFill>
                <a:latin typeface="Arial"/>
                <a:ea typeface="Arial"/>
                <a:cs typeface="Arial"/>
                <a:sym typeface="Arial"/>
              </a:rPr>
              <a:t>) menjadi tidak dapat dibaca (</a:t>
            </a:r>
            <a:r>
              <a:rPr b="0" i="1" lang="en-US" sz="1100" u="none" cap="none" strike="noStrike">
                <a:solidFill>
                  <a:schemeClr val="dk1"/>
                </a:solidFill>
                <a:latin typeface="Arial"/>
                <a:ea typeface="Arial"/>
                <a:cs typeface="Arial"/>
                <a:sym typeface="Arial"/>
              </a:rPr>
              <a:t>chipertext</a:t>
            </a:r>
            <a:r>
              <a:rPr b="0" i="0" lang="en-US" sz="1100" u="none" cap="none" strike="noStrike">
                <a:solidFill>
                  <a:schemeClr val="dk1"/>
                </a:solidFill>
                <a:latin typeface="Arial"/>
                <a:ea typeface="Arial"/>
                <a:cs typeface="Arial"/>
                <a:sym typeface="Arial"/>
              </a:rPr>
              <a:t>) menggunakan algoritma dan kunci tertentu. Enkripsi ini merupakan cara agar data yang ada pada </a:t>
            </a:r>
            <a:r>
              <a:rPr b="0" i="1" lang="en-US" sz="1100" u="none" cap="none" strike="noStrike">
                <a:solidFill>
                  <a:schemeClr val="dk1"/>
                </a:solidFill>
                <a:latin typeface="Arial"/>
                <a:ea typeface="Arial"/>
                <a:cs typeface="Arial"/>
                <a:sym typeface="Arial"/>
              </a:rPr>
              <a:t>smartphone </a:t>
            </a:r>
            <a:r>
              <a:rPr b="0" i="0" lang="en-US" sz="1100" u="none" cap="none" strike="noStrike">
                <a:solidFill>
                  <a:schemeClr val="dk1"/>
                </a:solidFill>
                <a:latin typeface="Arial"/>
                <a:ea typeface="Arial"/>
                <a:cs typeface="Arial"/>
                <a:sym typeface="Arial"/>
              </a:rPr>
              <a:t>kita terjaga kerahasiaannya. Beberapa sistem operasi memiliki fitur enkripsi sebagian yang mana maksudnya yaitu </a:t>
            </a:r>
            <a:r>
              <a:rPr b="0" i="1" lang="en-US" sz="1100" u="none" cap="none" strike="noStrike">
                <a:solidFill>
                  <a:schemeClr val="dk1"/>
                </a:solidFill>
                <a:latin typeface="Arial"/>
                <a:ea typeface="Arial"/>
                <a:cs typeface="Arial"/>
                <a:sym typeface="Arial"/>
              </a:rPr>
              <a:t>user </a:t>
            </a:r>
            <a:r>
              <a:rPr b="0" i="0" lang="en-US" sz="1100" u="none" cap="none" strike="noStrike">
                <a:solidFill>
                  <a:schemeClr val="dk1"/>
                </a:solidFill>
                <a:latin typeface="Arial"/>
                <a:ea typeface="Arial"/>
                <a:cs typeface="Arial"/>
                <a:sym typeface="Arial"/>
              </a:rPr>
              <a:t>dapat memilih data mana yang ingin dijaga kerahasiaannya. </a:t>
            </a:r>
            <a:endParaRPr/>
          </a:p>
        </p:txBody>
      </p:sp>
      <p:sp>
        <p:nvSpPr>
          <p:cNvPr id="365" name="Google Shape;36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Contoh pemrograman mobile :</a:t>
            </a:r>
            <a:endParaRPr/>
          </a:p>
          <a:p>
            <a:pPr indent="-228600" lvl="0" marL="228600" rtl="0" algn="l">
              <a:lnSpc>
                <a:spcPct val="100000"/>
              </a:lnSpc>
              <a:spcBef>
                <a:spcPts val="0"/>
              </a:spcBef>
              <a:spcAft>
                <a:spcPts val="0"/>
              </a:spcAft>
              <a:buSzPts val="1100"/>
              <a:buAutoNum type="arabicPeriod"/>
            </a:pPr>
            <a:r>
              <a:rPr lang="en-US"/>
              <a:t>Android menggunakan beberapa Bahasa pemrograman yaitu C++, Java, Kotlin dll</a:t>
            </a:r>
            <a:endParaRPr/>
          </a:p>
          <a:p>
            <a:pPr indent="-228600" lvl="0" marL="228600" rtl="0" algn="l">
              <a:lnSpc>
                <a:spcPct val="100000"/>
              </a:lnSpc>
              <a:spcBef>
                <a:spcPts val="0"/>
              </a:spcBef>
              <a:spcAft>
                <a:spcPts val="0"/>
              </a:spcAft>
              <a:buSzPts val="1100"/>
              <a:buAutoNum type="arabicPeriod"/>
            </a:pPr>
            <a:r>
              <a:rPr lang="en-US"/>
              <a:t>IOS menggunakan bebrapa Bahasa pemrograman yaitu </a:t>
            </a:r>
            <a:r>
              <a:rPr lang="en-US" u="none"/>
              <a:t>C++, Objective-C, Swift</a:t>
            </a:r>
            <a:endParaRPr u="none"/>
          </a:p>
          <a:p>
            <a:pPr indent="-228600" lvl="0" marL="228600" rtl="0" algn="l">
              <a:lnSpc>
                <a:spcPct val="100000"/>
              </a:lnSpc>
              <a:spcBef>
                <a:spcPts val="0"/>
              </a:spcBef>
              <a:spcAft>
                <a:spcPts val="0"/>
              </a:spcAft>
              <a:buSzPts val="1100"/>
              <a:buAutoNum type="arabicPeriod"/>
            </a:pPr>
            <a:r>
              <a:rPr lang="en-US"/>
              <a:t>Windows Phone, bahasa yang digunakan adalah bahasa pemograman C# dan juga Visual Basic. Dan untuk mendesign dan membuat animasinya kita bisa menggunakan Silverlight yang ada di Micosoft Expression Blend.</a:t>
            </a:r>
            <a:endParaRPr/>
          </a:p>
          <a:p>
            <a:pPr indent="-228600" lvl="0" marL="228600" rtl="0" algn="l">
              <a:lnSpc>
                <a:spcPct val="100000"/>
              </a:lnSpc>
              <a:spcBef>
                <a:spcPts val="0"/>
              </a:spcBef>
              <a:spcAft>
                <a:spcPts val="0"/>
              </a:spcAft>
              <a:buSzPts val="1100"/>
              <a:buAutoNum type="arabicPeriod"/>
            </a:pPr>
            <a:r>
              <a:rPr lang="en-US"/>
              <a:t>Blacberry menggunakan bebrapa Bahasa pemrograman yaitu </a:t>
            </a:r>
            <a:r>
              <a:rPr lang="en-US" u="none"/>
              <a:t>C++, Java.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380" name="Google Shape;38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389" name="Google Shape;38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Jika kita ingin mendevelop aplikasi IOS maka pelajari Bahasa pemrograman yang digunakan IOS</a:t>
            </a:r>
            <a:endParaRPr/>
          </a:p>
          <a:p>
            <a:pPr indent="0" lvl="0" marL="158750" rtl="0" algn="l">
              <a:lnSpc>
                <a:spcPct val="100000"/>
              </a:lnSpc>
              <a:spcBef>
                <a:spcPts val="0"/>
              </a:spcBef>
              <a:spcAft>
                <a:spcPts val="0"/>
              </a:spcAft>
              <a:buSzPts val="1100"/>
              <a:buNone/>
            </a:pPr>
            <a:r>
              <a:rPr lang="en-US"/>
              <a:t>Sama halnya jika kita ingin mendevelop aplikasi Android maka kita pelajari Bahasa pemrograman yang support untuk android</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rPr lang="en-US"/>
              <a:t>Tetapi jangan coba coba untuk mendevelop aplikasi Blackberry, sebab smatphone tersebut sudah jarang dipasarkan,</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rPr lang="en-US"/>
              <a:t>Ketika kita ingin menjadi pengembang aplikasi, lebih baik untuk kedepan kita harus menguasai dasar dan konsep dari mobile programing</a:t>
            </a:r>
            <a:endParaRPr/>
          </a:p>
          <a:p>
            <a:pPr indent="0" lvl="0" marL="158750" rtl="0" algn="l">
              <a:lnSpc>
                <a:spcPct val="100000"/>
              </a:lnSpc>
              <a:spcBef>
                <a:spcPts val="0"/>
              </a:spcBef>
              <a:spcAft>
                <a:spcPts val="0"/>
              </a:spcAft>
              <a:buSzPts val="1100"/>
              <a:buNone/>
            </a:pPr>
            <a:r>
              <a:rPr lang="en-US"/>
              <a:t>Jika dilihat secara keseluruhan, Bahasa programming C,C++ terdapat di semua platform mobile application, begitu pula Bahasa pemrograman Java</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rPr lang="en-US"/>
              <a:t>Hanya saja standar pemrograman antar platform memiliki beberapa perbedaan, misalnya android dengan apple.</a:t>
            </a:r>
            <a:endParaRPr/>
          </a:p>
          <a:p>
            <a:pPr indent="0" lvl="0" marL="0" rtl="0" algn="l">
              <a:lnSpc>
                <a:spcPct val="100000"/>
              </a:lnSpc>
              <a:spcBef>
                <a:spcPts val="0"/>
              </a:spcBef>
              <a:spcAft>
                <a:spcPts val="0"/>
              </a:spcAft>
              <a:buSzPts val="1400"/>
              <a:buNone/>
            </a:pPr>
            <a:r>
              <a:t/>
            </a:r>
            <a:endParaRPr/>
          </a:p>
        </p:txBody>
      </p:sp>
      <p:sp>
        <p:nvSpPr>
          <p:cNvPr id="399" name="Google Shape;39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408" name="Google Shape;4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416" name="Google Shape;41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424" name="Google Shape;42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436" name="Google Shape;43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457" name="Google Shape;45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Sebelum kotlin diresmikan oleh Google menjadi salah satu bahasa pemrograman yang didukung penuh untuk membuat aplikasi android, bahasa pemrograman C++ sudah lebih dulu setelah Java.</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Java, C++, dan kotlinpun saat ini menjadi bahasa pemrograman populer yang digunakan banyak developer di seluruh dunia.</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Lagi-lagi kita bisa menggunakan IDE Android Studio untuk mengembangkan aplikasi android dengan bahasa pemrograman C++.</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C ++ adalah salah satu bahasa yang paling mendekati hardware, dan tidak sesulit seperti pendahulunya yaitu bahasa C.</a:t>
            </a:r>
            <a:br>
              <a:rPr lang="en-US"/>
            </a:br>
            <a:br>
              <a:rPr lang="en-US"/>
            </a:br>
            <a:r>
              <a:rPr b="0" i="0" lang="en-US" sz="1100" u="none" cap="none" strike="noStrike">
                <a:solidFill>
                  <a:schemeClr val="dk1"/>
                </a:solidFill>
                <a:latin typeface="Arial"/>
                <a:ea typeface="Arial"/>
                <a:cs typeface="Arial"/>
                <a:sym typeface="Arial"/>
              </a:rPr>
              <a:t>C ++ berada dalam ekosistem Microsoft dengan dukungan dari Visual studio sejak awal. Oleh karena alasan itu, bahasa ini masih populer dikalangan para pengembang dan didukung oleh </a:t>
            </a:r>
            <a:r>
              <a:rPr b="0" i="1" lang="en-US" sz="1100" u="none" cap="none" strike="noStrike">
                <a:solidFill>
                  <a:schemeClr val="dk1"/>
                </a:solidFill>
                <a:latin typeface="Arial"/>
                <a:ea typeface="Arial"/>
                <a:cs typeface="Arial"/>
                <a:sym typeface="Arial"/>
              </a:rPr>
              <a:t>development tools</a:t>
            </a:r>
            <a:r>
              <a:rPr b="0" i="0" lang="en-US" sz="1100" u="none" cap="none" strike="noStrike">
                <a:solidFill>
                  <a:schemeClr val="dk1"/>
                </a:solidFill>
                <a:latin typeface="Arial"/>
                <a:ea typeface="Arial"/>
                <a:cs typeface="Arial"/>
                <a:sym typeface="Arial"/>
              </a:rPr>
              <a:t> serta sistem dokumentasi yang bagus.</a:t>
            </a:r>
            <a:br>
              <a:rPr lang="en-US"/>
            </a:br>
            <a:br>
              <a:rPr lang="en-US"/>
            </a:br>
            <a:r>
              <a:rPr b="0" i="0" lang="en-US" sz="1100" u="none" cap="none" strike="noStrike">
                <a:solidFill>
                  <a:schemeClr val="dk1"/>
                </a:solidFill>
                <a:latin typeface="Arial"/>
                <a:ea typeface="Arial"/>
                <a:cs typeface="Arial"/>
                <a:sym typeface="Arial"/>
              </a:rPr>
              <a:t>C ++ bersama dengan C selalu menjadi pemimpin di bidang pemrograman sistem </a:t>
            </a:r>
            <a:r>
              <a:rPr b="0" i="1" lang="en-US" sz="1100" u="none" cap="none" strike="noStrike">
                <a:solidFill>
                  <a:schemeClr val="dk1"/>
                </a:solidFill>
                <a:latin typeface="Arial"/>
                <a:ea typeface="Arial"/>
                <a:cs typeface="Arial"/>
                <a:sym typeface="Arial"/>
              </a:rPr>
              <a:t>hardcore</a:t>
            </a:r>
            <a:r>
              <a:rPr b="0" i="0" lang="en-US" sz="1100" u="none" cap="none" strike="noStrike">
                <a:solidFill>
                  <a:schemeClr val="dk1"/>
                </a:solidFill>
                <a:latin typeface="Arial"/>
                <a:ea typeface="Arial"/>
                <a:cs typeface="Arial"/>
                <a:sym typeface="Arial"/>
              </a:rPr>
              <a:t>. Namun, saat ini C ++ juga mendapatkan tempat di dunia pengembangan aplikasi mobile.</a:t>
            </a:r>
            <a:br>
              <a:rPr lang="en-US"/>
            </a:br>
            <a:br>
              <a:rPr lang="en-US"/>
            </a:br>
            <a:r>
              <a:rPr b="0" i="0" lang="en-US" sz="1100" u="none" cap="none" strike="noStrike">
                <a:solidFill>
                  <a:schemeClr val="dk1"/>
                </a:solidFill>
                <a:latin typeface="Arial"/>
                <a:ea typeface="Arial"/>
                <a:cs typeface="Arial"/>
                <a:sym typeface="Arial"/>
              </a:rPr>
              <a:t>C ++ juga membuat kehadirannya makin terasa setelah Google menambahkan dukungan untuk </a:t>
            </a:r>
            <a:r>
              <a:rPr b="0" i="1" lang="en-US" sz="1100" u="none" cap="none" strike="noStrike">
                <a:solidFill>
                  <a:schemeClr val="dk1"/>
                </a:solidFill>
                <a:latin typeface="Arial"/>
                <a:ea typeface="Arial"/>
                <a:cs typeface="Arial"/>
                <a:sym typeface="Arial"/>
              </a:rPr>
              <a:t>Native Development Kit </a:t>
            </a:r>
            <a:r>
              <a:rPr b="0" i="0" lang="en-US" sz="1100" u="none" cap="none" strike="noStrike">
                <a:solidFill>
                  <a:schemeClr val="dk1"/>
                </a:solidFill>
                <a:latin typeface="Arial"/>
                <a:ea typeface="Arial"/>
                <a:cs typeface="Arial"/>
                <a:sym typeface="Arial"/>
              </a:rPr>
              <a:t>(NDK). NDK mendukung C / C ++ dalam pengembangan aplikasi android.</a:t>
            </a:r>
            <a:br>
              <a:rPr lang="en-US"/>
            </a:br>
            <a:br>
              <a:rPr lang="en-US"/>
            </a:br>
            <a:r>
              <a:rPr b="0" i="0" lang="en-US" sz="1100" u="none" cap="none" strike="noStrike">
                <a:solidFill>
                  <a:schemeClr val="dk1"/>
                </a:solidFill>
                <a:latin typeface="Arial"/>
                <a:ea typeface="Arial"/>
                <a:cs typeface="Arial"/>
                <a:sym typeface="Arial"/>
              </a:rPr>
              <a:t>Microsoft di sisi lain juga telah memberikan peningkatan untuk Visual Studio dan telah menambahkan dukungan untuk mengkompilasi kode C ++ langsung ke kode asli android serta menambahkan android emulator untuk membantu pengembangan aplikasi.</a:t>
            </a:r>
            <a:br>
              <a:rPr lang="en-US"/>
            </a:br>
            <a:br>
              <a:rPr lang="en-US"/>
            </a:br>
            <a:r>
              <a:rPr b="0" i="0" lang="en-US" sz="1100" u="none" cap="none" strike="noStrike">
                <a:solidFill>
                  <a:schemeClr val="dk1"/>
                </a:solidFill>
                <a:latin typeface="Arial"/>
                <a:ea typeface="Arial"/>
                <a:cs typeface="Arial"/>
                <a:sym typeface="Arial"/>
              </a:rPr>
              <a:t>Untuk pengembangan iOS, C ++ bekerja dengan Objective-C dan user dapat menggunakan library C ++ untuk pengembangan aplikasi iOS. Library C ++ juga bisa disertakan dalam kode Swift dan digunakan seperti apa adanya.</a:t>
            </a:r>
            <a:br>
              <a:rPr lang="en-US"/>
            </a:br>
            <a:br>
              <a:rPr lang="en-US"/>
            </a:br>
            <a:r>
              <a:rPr b="0" i="0" lang="en-US" sz="1100" u="none" cap="none" strike="noStrike">
                <a:solidFill>
                  <a:schemeClr val="dk1"/>
                </a:solidFill>
                <a:latin typeface="Arial"/>
                <a:ea typeface="Arial"/>
                <a:cs typeface="Arial"/>
                <a:sym typeface="Arial"/>
              </a:rPr>
              <a:t>Beralih ke dunia pengembangan game, terdapat banyak library dan C ++ </a:t>
            </a:r>
            <a:r>
              <a:rPr b="0" i="1" lang="en-US" sz="1100" u="none" cap="none" strike="noStrike">
                <a:solidFill>
                  <a:schemeClr val="dk1"/>
                </a:solidFill>
                <a:latin typeface="Arial"/>
                <a:ea typeface="Arial"/>
                <a:cs typeface="Arial"/>
                <a:sym typeface="Arial"/>
              </a:rPr>
              <a:t>source</a:t>
            </a:r>
            <a:r>
              <a:rPr b="0" i="0" lang="en-US" sz="1100" u="none" cap="none" strike="noStrike">
                <a:solidFill>
                  <a:schemeClr val="dk1"/>
                </a:solidFill>
                <a:latin typeface="Arial"/>
                <a:ea typeface="Arial"/>
                <a:cs typeface="Arial"/>
                <a:sym typeface="Arial"/>
              </a:rPr>
              <a:t> yang dapat dimasukkan ke dalam kode dan di-</a:t>
            </a:r>
            <a:r>
              <a:rPr b="0" i="1" lang="en-US" sz="1100" u="none" cap="none" strike="noStrike">
                <a:solidFill>
                  <a:schemeClr val="dk1"/>
                </a:solidFill>
                <a:latin typeface="Arial"/>
                <a:ea typeface="Arial"/>
                <a:cs typeface="Arial"/>
                <a:sym typeface="Arial"/>
              </a:rPr>
              <a:t>compiled</a:t>
            </a:r>
            <a:r>
              <a:rPr b="0" i="0" lang="en-US" sz="1100" u="none" cap="none" strike="noStrike">
                <a:solidFill>
                  <a:schemeClr val="dk1"/>
                </a:solidFill>
                <a:latin typeface="Arial"/>
                <a:ea typeface="Arial"/>
                <a:cs typeface="Arial"/>
                <a:sym typeface="Arial"/>
              </a:rPr>
              <a:t> ke dalam game iOS dan Android.</a:t>
            </a:r>
            <a:br>
              <a:rPr lang="en-US"/>
            </a:br>
            <a:br>
              <a:rPr lang="en-US"/>
            </a:br>
            <a:r>
              <a:rPr b="0" i="0" lang="en-US" sz="1100" u="none" cap="none" strike="noStrike">
                <a:solidFill>
                  <a:schemeClr val="dk1"/>
                </a:solidFill>
                <a:latin typeface="Arial"/>
                <a:ea typeface="Arial"/>
                <a:cs typeface="Arial"/>
                <a:sym typeface="Arial"/>
              </a:rPr>
              <a:t>Platform QT ​​yang sangat populer juga menawarkan pengembangan aplikasi lintas platform, library-nya telah disediakan oleh C ++ dan tersedia  juga platform khusus untuk SDK.</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467" name="Google Shape;46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Kotlin diciptakan oleh JetBrains yaitu perusahaan yang terkenal membuat IDE seperti : Android Studio, RubyMine, PhpStrome, dll.</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Kotlin sengaja diciptakan oleh JetBrains untuk melengkapi segala kekurangan dari bahasa pemrograman java. Memang benar bahasa pemrograman kotlin lebih simple dibandingkan java.</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Keunggulan lainnya bahasa ini bisa berjalan beriringan dengan bahasa pemrograman java. Dan bisa menggunakan library dari java.</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77" name="Google Shape;47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Bahasa pemrograman Dart dikembangkan oleh perusahaan raksasa nomor 1 di dunia yaitu google. Selain dart google juga telah mengembangkan golang dan bahasa pemrograman lainnya.</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Bahasa pemrograman ini bisa digunakan untuk membuat aplikasi di berbagai platform seperti : website, mobile, Internet of Things (IoT), dan server. Dart sendiri dirilis oleh google secara open source.</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Untuk mengembangkan aplikasi android menggunakan bahasa pemrograman Dart kita harus menggunakan Tools Flutter.</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87" name="Google Shape;48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Bahasa pemrograman lain yang bisa kita gunakan untuk membuat aplikasi android yaitu bahasa pemrograman C# (C Sharp). </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Tools yang kita perlukan untuk mengembangkan aplikasi android menggunakan bahasa pemrograman C# adalah Xamarin. </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Terdapat dua IDE pada xamarin yaitu :</a:t>
            </a:r>
            <a:endParaRPr/>
          </a:p>
          <a:p>
            <a:pPr indent="-171450" lvl="0" marL="171450" rtl="0" algn="l">
              <a:lnSpc>
                <a:spcPct val="100000"/>
              </a:lnSpc>
              <a:spcBef>
                <a:spcPts val="0"/>
              </a:spcBef>
              <a:spcAft>
                <a:spcPts val="0"/>
              </a:spcAft>
              <a:buSzPts val="1100"/>
              <a:buFont typeface="Arial"/>
              <a:buChar char="•"/>
            </a:pPr>
            <a:r>
              <a:rPr b="0" i="0" lang="en-US" sz="1100" u="none" cap="none" strike="noStrike">
                <a:solidFill>
                  <a:schemeClr val="dk1"/>
                </a:solidFill>
                <a:latin typeface="Arial"/>
                <a:ea typeface="Arial"/>
                <a:cs typeface="Arial"/>
                <a:sym typeface="Arial"/>
              </a:rPr>
              <a:t>Xamarin yang terintegrasi dengan Microsoft Visual Studio</a:t>
            </a:r>
            <a:endParaRPr/>
          </a:p>
          <a:p>
            <a:pPr indent="-171450" lvl="0" marL="171450" rtl="0" algn="l">
              <a:lnSpc>
                <a:spcPct val="100000"/>
              </a:lnSpc>
              <a:spcBef>
                <a:spcPts val="0"/>
              </a:spcBef>
              <a:spcAft>
                <a:spcPts val="0"/>
              </a:spcAft>
              <a:buSzPts val="1100"/>
              <a:buFont typeface="Arial"/>
              <a:buChar char="•"/>
            </a:pPr>
            <a:r>
              <a:rPr b="0" i="0" lang="en-US" sz="1100" u="none" cap="none" strike="noStrike">
                <a:solidFill>
                  <a:schemeClr val="dk1"/>
                </a:solidFill>
                <a:latin typeface="Arial"/>
                <a:ea typeface="Arial"/>
                <a:cs typeface="Arial"/>
                <a:sym typeface="Arial"/>
              </a:rPr>
              <a:t>Xamarin Studio</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Perbedaannya :</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Jika komputer yang kita gunakan memakai sistem operasi windows maka Xamarin Microsoft Visual Studio cocok untuk digunakan. Namun bila sistem operasinya Mac maka disarankan memakai Xamarin Studio.</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97" name="Google Shape;49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Bahasa pemrograman website terpopuler saat ini yaitu JavaScript ternyata bisa juga digunakan untuk membuat aplikasi android.</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Kita membutuhkan Framework untuk membuat aplikasi berbasis android. Beberapa framework yang bisa kita gunakan untuk mengembangkan aplikasi android yaitu : React Native, Ionic, dan PhoneGap.</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Jika kita sudah punya basic HTML5, CSS, dan JavaScript Modern kita akan bisa dengan mudah belajar membuat aplikasi dengan framework-framework di atas.</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07" name="Google Shape;50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TypeScript sendiri adalah bahasa pemrogramna yang dikembangkan oleh microsoft. </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TypeScript diciptakan oleh microsoft untuk menutupi kekurangan bahasa pemrograman JavaScript yaitu membuat aplikasi yang besar dan kompleks dengan mudah.</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Selain digunakan untuk membuat aplikasi web bahasa ini bisa juga digunakan untuk membuat aplikasi mobile baik android ataupun Ios.</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17" name="Google Shape;51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Swift sebuah bahasa pemrograman yang dikembangkan oleh </a:t>
            </a:r>
            <a:r>
              <a:rPr b="1" i="0" lang="en-US" sz="1100" u="none" cap="none" strike="noStrike">
                <a:solidFill>
                  <a:schemeClr val="dk1"/>
                </a:solidFill>
                <a:latin typeface="Arial"/>
                <a:ea typeface="Arial"/>
                <a:cs typeface="Arial"/>
                <a:sym typeface="Arial"/>
              </a:rPr>
              <a:t>Apple Inc</a:t>
            </a:r>
            <a:r>
              <a:rPr b="0" i="0" lang="en-US" sz="1100" u="none" cap="none" strike="noStrike">
                <a:solidFill>
                  <a:schemeClr val="dk1"/>
                </a:solidFill>
                <a:latin typeface="Arial"/>
                <a:ea typeface="Arial"/>
                <a:cs typeface="Arial"/>
                <a:sym typeface="Arial"/>
              </a:rPr>
              <a:t>. Untuk pengembangan aplikasi di dalam </a:t>
            </a:r>
            <a:r>
              <a:rPr b="0" i="1" lang="en-US" sz="1100" u="none" cap="none" strike="noStrike">
                <a:solidFill>
                  <a:schemeClr val="dk1"/>
                </a:solidFill>
                <a:latin typeface="Arial"/>
                <a:ea typeface="Arial"/>
                <a:cs typeface="Arial"/>
                <a:sym typeface="Arial"/>
              </a:rPr>
              <a:t>platform</a:t>
            </a:r>
            <a:r>
              <a:rPr b="0" i="0" lang="en-US" sz="1100" u="none" cap="none" strike="noStrike">
                <a:solidFill>
                  <a:schemeClr val="dk1"/>
                </a:solidFill>
                <a:latin typeface="Arial"/>
                <a:ea typeface="Arial"/>
                <a:cs typeface="Arial"/>
                <a:sym typeface="Arial"/>
              </a:rPr>
              <a:t> khusus buatan Apple Inc, merupakan pilihan utama developer untuk pengembangan aplikasi iPhone, iPad, dan iPod.</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Bahasa ini termasuk dalam golongan objek fungsional (</a:t>
            </a:r>
            <a:r>
              <a:rPr b="0" i="1" lang="en-US" sz="1100" u="none" cap="none" strike="noStrike">
                <a:solidFill>
                  <a:schemeClr val="dk1"/>
                </a:solidFill>
                <a:latin typeface="Arial"/>
                <a:ea typeface="Arial"/>
                <a:cs typeface="Arial"/>
                <a:sym typeface="Arial"/>
              </a:rPr>
              <a:t>Functional - Object</a:t>
            </a:r>
            <a:r>
              <a:rPr b="0" i="0" lang="en-US" sz="1100" u="none" cap="none" strike="noStrike">
                <a:solidFill>
                  <a:schemeClr val="dk1"/>
                </a:solidFill>
                <a:latin typeface="Arial"/>
                <a:ea typeface="Arial"/>
                <a:cs typeface="Arial"/>
                <a:sym typeface="Arial"/>
              </a:rPr>
              <a:t>), dan dirancang agar dapat bekerja dengan </a:t>
            </a:r>
            <a:r>
              <a:rPr b="1" i="0" lang="en-US" sz="1100" u="none" cap="none" strike="noStrike">
                <a:solidFill>
                  <a:schemeClr val="dk1"/>
                </a:solidFill>
                <a:latin typeface="Arial"/>
                <a:ea typeface="Arial"/>
                <a:cs typeface="Arial"/>
                <a:sym typeface="Arial"/>
              </a:rPr>
              <a:t>Objective-C</a:t>
            </a:r>
            <a:r>
              <a:rPr b="0" i="0" lang="en-US" sz="1100" u="none" cap="none" strike="noStrike">
                <a:solidFill>
                  <a:schemeClr val="dk1"/>
                </a:solidFill>
                <a:latin typeface="Arial"/>
                <a:ea typeface="Arial"/>
                <a:cs typeface="Arial"/>
                <a:sym typeface="Arial"/>
              </a:rPr>
              <a:t>. Swift dibuat pada tahun 2014</a:t>
            </a:r>
            <a:endParaRPr/>
          </a:p>
          <a:p>
            <a:pPr indent="0" lvl="0" marL="0" rtl="0" algn="l">
              <a:lnSpc>
                <a:spcPct val="100000"/>
              </a:lnSpc>
              <a:spcBef>
                <a:spcPts val="0"/>
              </a:spcBef>
              <a:spcAft>
                <a:spcPts val="0"/>
              </a:spcAft>
              <a:buSzPts val="1400"/>
              <a:buNone/>
            </a:pPr>
            <a:r>
              <a:t/>
            </a:r>
            <a:endParaRPr/>
          </a:p>
        </p:txBody>
      </p:sp>
      <p:sp>
        <p:nvSpPr>
          <p:cNvPr id="525" name="Google Shape;52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808080"/>
                </a:solidFill>
                <a:latin typeface="Lato"/>
                <a:ea typeface="Lato"/>
                <a:cs typeface="Lato"/>
                <a:sym typeface="Lato"/>
              </a:rPr>
              <a:t>Meski Swift sudah hampir mengambil alih sebagai bahasa utama pemrogramaan iOS, masih banyak proyek iOS yang bergantung pada kode-kode Objective-C. Oleh karena itu transisi dari Objective-C ke Swift akan berlangsung agak lambat dan pembaca mungkin akan butuh kedua bahasa untuk beberapa proyek aplikasi.</a:t>
            </a:r>
            <a:endParaRPr b="0" i="0" u="none" strike="noStrike">
              <a:solidFill>
                <a:srgbClr val="808080"/>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536" name="Google Shape;53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Lato"/>
              <a:buNone/>
            </a:pPr>
            <a:r>
              <a:rPr lang="en-US" sz="1100">
                <a:latin typeface="Lato"/>
                <a:ea typeface="Lato"/>
                <a:cs typeface="Lato"/>
                <a:sym typeface="Lato"/>
              </a:rPr>
              <a:t>Dikembangkan awalnya untuk iPhone, kemudian telah digunakan juga pada iPod Touch, iPad dan Apple TV. Apple tidak mengizinkan OS untuk dijalankan pada hardware pihak ketiga. Interface pengguna iOS didasarkan pada konsep manipulasi langsung, menggunakan gerakan multi-touch</a:t>
            </a:r>
            <a:endParaRPr/>
          </a:p>
          <a:p>
            <a:pPr indent="-228600" lvl="0" marL="457200" marR="0" rtl="0" algn="l">
              <a:lnSpc>
                <a:spcPct val="100000"/>
              </a:lnSpc>
              <a:spcBef>
                <a:spcPts val="0"/>
              </a:spcBef>
              <a:spcAft>
                <a:spcPts val="0"/>
              </a:spcAft>
              <a:buClr>
                <a:srgbClr val="000000"/>
              </a:buClr>
              <a:buSzPts val="1100"/>
              <a:buFont typeface="Arial"/>
              <a:buNone/>
            </a:pPr>
            <a:r>
              <a:t/>
            </a:r>
            <a:endParaRPr>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546" name="Google Shape;54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6" name="Google Shape;55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US" sz="1100"/>
              <a:t>BlackBerry diperkenalkan tahun 1997 oleh Perusahaan Kanada, Research in Motion(RIM) yang mampu menyampaikan informasi jaringan data nirkabel. BlackBerry mulai dikenalkan di Indonesia pada Desember 2004 oleh operator di Indonesia.</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76" name="Google Shape;57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US" sz="1100"/>
              <a:t>Saat ini Symbian OS telah banyak digunakan oleh berbagai vendor produk peralatan komunikasi mobile pada berbagai jenis produk mereka yang bervariasi. Sistem Operasi ini memiliki antarmuka pemprograman aplikasi (</a:t>
            </a:r>
            <a:r>
              <a:rPr i="1" lang="en-US" sz="1100"/>
              <a:t>Application Programming Interface; API</a:t>
            </a:r>
            <a:r>
              <a:rPr lang="en-US" sz="1100"/>
              <a:t>).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86" name="Google Shape;58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5" name="Google Shape;60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Mobile devices have similar characteristics. </a:t>
            </a:r>
            <a:endParaRPr b="0" i="0" sz="1100" u="none" cap="none" strike="noStrike">
              <a:solidFill>
                <a:schemeClr val="dk1"/>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100"/>
              <a:buFont typeface="Arial"/>
              <a:buAutoNum type="arabicPeriod"/>
            </a:pPr>
            <a:r>
              <a:rPr b="1" lang="en-US"/>
              <a:t>Portable, </a:t>
            </a:r>
            <a:r>
              <a:rPr lang="en-US"/>
              <a:t>secara garis besar dapat diartikan sebagai Praktis, User friendly, mudah dibawa kemana mana dan bersifat mandiri</a:t>
            </a:r>
            <a:endParaRPr/>
          </a:p>
          <a:p>
            <a:pPr indent="-228600" lvl="0" marL="228600" marR="0" rtl="0" algn="l">
              <a:lnSpc>
                <a:spcPct val="100000"/>
              </a:lnSpc>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Small size, </a:t>
            </a:r>
            <a:r>
              <a:rPr b="0" i="0" lang="en-US" sz="1100" u="none" cap="none" strike="noStrike">
                <a:solidFill>
                  <a:schemeClr val="dk1"/>
                </a:solidFill>
                <a:latin typeface="Arial"/>
                <a:ea typeface="Arial"/>
                <a:cs typeface="Arial"/>
                <a:sym typeface="Arial"/>
              </a:rPr>
              <a:t>Ukuran dan berat yang bisa dibawa dengan satu tangan dan dapat dimanipulasi dengan tangan lainnya</a:t>
            </a:r>
            <a:endParaRPr/>
          </a:p>
          <a:p>
            <a:pPr indent="-228600" lvl="0" marL="228600" marR="0" rtl="0" algn="l">
              <a:lnSpc>
                <a:spcPct val="100000"/>
              </a:lnSpc>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Wi-Fi or </a:t>
            </a:r>
            <a:r>
              <a:rPr b="1" i="0" lang="en-US" sz="1100" u="none" cap="none" strike="noStrike">
                <a:solidFill>
                  <a:schemeClr val="dk1"/>
                </a:solidFill>
                <a:latin typeface="Arial"/>
                <a:ea typeface="Arial"/>
                <a:cs typeface="Arial"/>
                <a:sym typeface="Arial"/>
              </a:rPr>
              <a:t>Wireless Communication, </a:t>
            </a:r>
            <a:r>
              <a:rPr b="0" i="0" lang="en-US" sz="1100" u="none" cap="none" strike="noStrike">
                <a:solidFill>
                  <a:schemeClr val="dk1"/>
                </a:solidFill>
                <a:latin typeface="Arial"/>
                <a:ea typeface="Arial"/>
                <a:cs typeface="Arial"/>
                <a:sym typeface="Arial"/>
              </a:rPr>
              <a:t>memiliki koneksi tanpa kabel dengan frekuensi tinggi standart IEEE</a:t>
            </a:r>
            <a:endParaRPr b="0" i="0" sz="1100" u="none" cap="none" strike="noStrike">
              <a:solidFill>
                <a:schemeClr val="dk1"/>
              </a:solidFill>
              <a:latin typeface="Arial"/>
              <a:ea typeface="Arial"/>
              <a:cs typeface="Arial"/>
              <a:sym typeface="Arial"/>
            </a:endParaRPr>
          </a:p>
          <a:p>
            <a:pPr indent="-228600" lvl="0" marL="228600" marR="0" rtl="0" algn="l">
              <a:lnSpc>
                <a:spcPct val="100000"/>
              </a:lnSpc>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Hampir secara keseluruhan mobile device saat ini memiliki interface touchscreen</a:t>
            </a:r>
            <a:endParaRPr b="0" i="0" sz="1100" u="none" cap="none" strike="noStrike">
              <a:solidFill>
                <a:schemeClr val="dk1"/>
              </a:solidFill>
              <a:latin typeface="Arial"/>
              <a:ea typeface="Arial"/>
              <a:cs typeface="Arial"/>
              <a:sym typeface="Arial"/>
            </a:endParaRPr>
          </a:p>
          <a:p>
            <a:pPr indent="-228600" lvl="0" marL="228600" marR="0" rtl="0" algn="l">
              <a:lnSpc>
                <a:spcPct val="100000"/>
              </a:lnSpc>
              <a:spcBef>
                <a:spcPts val="0"/>
              </a:spcBef>
              <a:spcAft>
                <a:spcPts val="0"/>
              </a:spcAft>
              <a:buClr>
                <a:schemeClr val="dk1"/>
              </a:buClr>
              <a:buSzPts val="1100"/>
              <a:buFont typeface="Arial"/>
              <a:buAutoNum type="arabicPeriod"/>
            </a:pPr>
            <a:r>
              <a:rPr b="1" i="0" lang="en-US" sz="1100" u="none" cap="none" strike="noStrike">
                <a:solidFill>
                  <a:schemeClr val="dk1"/>
                </a:solidFill>
                <a:latin typeface="Arial"/>
                <a:ea typeface="Arial"/>
                <a:cs typeface="Arial"/>
                <a:sym typeface="Arial"/>
              </a:rPr>
              <a:t>Memory Terbatas</a:t>
            </a:r>
            <a:r>
              <a:rPr b="0" i="0" lang="en-US" sz="1100" u="none" cap="none" strike="noStrike">
                <a:solidFill>
                  <a:schemeClr val="dk1"/>
                </a:solidFill>
                <a:latin typeface="Arial"/>
                <a:ea typeface="Arial"/>
                <a:cs typeface="Arial"/>
                <a:sym typeface="Arial"/>
              </a:rPr>
              <a:t>, mungkin argument ini cocok digunakan untuk ponsel ponsel kelahiran 2015 kebawah, dimana ponsel tersebut memang memiliki RAM dan ROM yang terbatas, tetapi unutk Ponsel saat ini mungkin sudah mendekati layaknya laptop, atau bahkan sudah ada yang melebihi kelas laptop.  Contoh misalnya smatphone kita memiliki ram 4 GB dan ROM 128 GB, untuk sekelas Smartphone ini merupakan suatu memory yang lebih dari cukup.</a:t>
            </a:r>
            <a:endParaRPr b="0" i="0" sz="1100" u="none" cap="none" strike="noStrike">
              <a:solidFill>
                <a:schemeClr val="dk1"/>
              </a:solidFill>
              <a:latin typeface="Arial"/>
              <a:ea typeface="Arial"/>
              <a:cs typeface="Arial"/>
              <a:sym typeface="Arial"/>
            </a:endParaRPr>
          </a:p>
          <a:p>
            <a:pPr indent="-228600" lvl="0" marL="228600" marR="0" rtl="0" algn="l">
              <a:lnSpc>
                <a:spcPct val="100000"/>
              </a:lnSpc>
              <a:spcBef>
                <a:spcPts val="0"/>
              </a:spcBef>
              <a:spcAft>
                <a:spcPts val="0"/>
              </a:spcAft>
              <a:buClr>
                <a:schemeClr val="dk1"/>
              </a:buClr>
              <a:buSzPts val="1100"/>
              <a:buFont typeface="Arial"/>
              <a:buAutoNum type="arabicPeriod"/>
            </a:pPr>
            <a:r>
              <a:rPr b="0" i="0" lang="en-US" sz="1100" u="none" cap="none" strike="noStrike">
                <a:solidFill>
                  <a:schemeClr val="dk1"/>
                </a:solidFill>
                <a:latin typeface="Arial"/>
                <a:ea typeface="Arial"/>
                <a:cs typeface="Arial"/>
                <a:sym typeface="Arial"/>
              </a:rPr>
              <a:t>Adanya </a:t>
            </a:r>
            <a:r>
              <a:rPr b="1" i="0" lang="en-US" sz="1100" u="none" cap="none" strike="noStrike">
                <a:solidFill>
                  <a:schemeClr val="dk1"/>
                </a:solidFill>
                <a:latin typeface="Arial"/>
                <a:ea typeface="Arial"/>
                <a:cs typeface="Arial"/>
                <a:sym typeface="Arial"/>
              </a:rPr>
              <a:t>virtual assistant</a:t>
            </a:r>
            <a:r>
              <a:rPr b="0" i="0" lang="en-US" sz="1100" u="none" cap="none" strike="noStrike">
                <a:solidFill>
                  <a:schemeClr val="dk1"/>
                </a:solidFill>
                <a:latin typeface="Arial"/>
                <a:ea typeface="Arial"/>
                <a:cs typeface="Arial"/>
                <a:sym typeface="Arial"/>
              </a:rPr>
              <a:t>, seperti Siri, Cortana atau Google Assistant, bahkan dulu kita sering mendengar nama Jarvis di film ironman 2 sebagai Virtual asisten,kalua sekarang virtual asisten ironman di </a:t>
            </a:r>
            <a:r>
              <a:rPr b="0" i="1" lang="en-US" sz="1100" u="none" cap="none" strike="noStrike">
                <a:solidFill>
                  <a:schemeClr val="dk1"/>
                </a:solidFill>
                <a:latin typeface="Arial"/>
                <a:ea typeface="Arial"/>
                <a:cs typeface="Arial"/>
                <a:sym typeface="Arial"/>
              </a:rPr>
              <a:t>avenger</a:t>
            </a:r>
            <a:r>
              <a:rPr b="0" i="0" lang="en-US" sz="1100" u="none" cap="none" strike="noStrike">
                <a:solidFill>
                  <a:schemeClr val="dk1"/>
                </a:solidFill>
                <a:latin typeface="Arial"/>
                <a:ea typeface="Arial"/>
                <a:cs typeface="Arial"/>
                <a:sym typeface="Arial"/>
              </a:rPr>
              <a:t> </a:t>
            </a:r>
            <a:r>
              <a:rPr b="0" i="1" lang="en-US" sz="1100" u="none" cap="none" strike="noStrike">
                <a:solidFill>
                  <a:schemeClr val="dk1"/>
                </a:solidFill>
                <a:latin typeface="Arial"/>
                <a:ea typeface="Arial"/>
                <a:cs typeface="Arial"/>
                <a:sym typeface="Arial"/>
              </a:rPr>
              <a:t>end game </a:t>
            </a:r>
            <a:r>
              <a:rPr b="0" i="0" lang="en-US" sz="1100" u="none" cap="none" strike="noStrike">
                <a:solidFill>
                  <a:schemeClr val="dk1"/>
                </a:solidFill>
                <a:latin typeface="Arial"/>
                <a:ea typeface="Arial"/>
                <a:cs typeface="Arial"/>
                <a:sym typeface="Arial"/>
              </a:rPr>
              <a:t>bernama friday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56" name="Google Shape;25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Pokemon go merupakan game dengan pemanfaatan fitur GPS</a:t>
            </a:r>
            <a:endParaRPr/>
          </a:p>
          <a:p>
            <a:pPr indent="0" lvl="0" marL="0" rtl="0" algn="l">
              <a:lnSpc>
                <a:spcPct val="100000"/>
              </a:lnSpc>
              <a:spcBef>
                <a:spcPts val="0"/>
              </a:spcBef>
              <a:spcAft>
                <a:spcPts val="0"/>
              </a:spcAft>
              <a:buSzPts val="1400"/>
              <a:buNone/>
            </a:pPr>
            <a:r>
              <a:t/>
            </a:r>
            <a:endParaRPr/>
          </a:p>
        </p:txBody>
      </p:sp>
      <p:sp>
        <p:nvSpPr>
          <p:cNvPr id="647" name="Google Shape;64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3" name="Google Shape;66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1" i="0" lang="en-US" sz="1100" u="none" cap="none" strike="noStrike">
                <a:solidFill>
                  <a:schemeClr val="dk1"/>
                </a:solidFill>
                <a:latin typeface="Lato"/>
                <a:ea typeface="Lato"/>
                <a:cs typeface="Lato"/>
                <a:sym typeface="Lato"/>
              </a:rPr>
              <a:t>Analisis</a:t>
            </a:r>
            <a:endParaRPr b="1" i="0" sz="1100" u="none" cap="none" strike="noStrike">
              <a:solidFill>
                <a:schemeClr val="dk1"/>
              </a:solidFill>
              <a:latin typeface="Lato"/>
              <a:ea typeface="Lato"/>
              <a:cs typeface="Lato"/>
              <a:sym typeface="Lato"/>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Lato"/>
                <a:ea typeface="Lato"/>
                <a:cs typeface="Lato"/>
                <a:sym typeface="Lato"/>
              </a:rPr>
              <a:t>menentukan terlebih dahulu seperti apa konsep aplikasi yang akan dikembangkan sesuai dengan kebutuhan dalam menyelesaikan permasalahan di dunia usaha dan industri. Menentukan kebutuhan perangkat pengembangan aplikasi. Termasuk validasi Ide untuk mengetahui apakah konsep yang dibuatnya bermanfaat dan dibutuhkan oleh masyarakat. </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Lato"/>
                <a:ea typeface="Lato"/>
                <a:cs typeface="Lato"/>
                <a:sym typeface="Lato"/>
              </a:rPr>
              <a:t>Validasi ide dapat dilakukan  dengan memberikan sampling aplikasi menanyakan komentar orang lain. </a:t>
            </a:r>
            <a:endParaRPr/>
          </a:p>
          <a:p>
            <a:pPr indent="0" lvl="0" marL="158750" rtl="0" algn="l">
              <a:lnSpc>
                <a:spcPct val="100000"/>
              </a:lnSpc>
              <a:spcBef>
                <a:spcPts val="0"/>
              </a:spcBef>
              <a:spcAft>
                <a:spcPts val="0"/>
              </a:spcAft>
              <a:buSzPts val="1100"/>
              <a:buNone/>
            </a:pPr>
            <a:r>
              <a:rPr b="1" i="0" lang="en-US" sz="1100" u="none" cap="none" strike="noStrike">
                <a:solidFill>
                  <a:schemeClr val="dk1"/>
                </a:solidFill>
                <a:latin typeface="Lato"/>
                <a:ea typeface="Lato"/>
                <a:cs typeface="Lato"/>
                <a:sym typeface="Lato"/>
              </a:rPr>
              <a:t>Disain Sistem</a:t>
            </a:r>
            <a:endParaRPr b="1" i="0" sz="1100" u="none" cap="none" strike="noStrike">
              <a:solidFill>
                <a:schemeClr val="dk1"/>
              </a:solidFill>
              <a:latin typeface="Lato"/>
              <a:ea typeface="Lato"/>
              <a:cs typeface="Lato"/>
              <a:sym typeface="Lato"/>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Lato"/>
                <a:ea typeface="Lato"/>
                <a:cs typeface="Lato"/>
                <a:sym typeface="Lato"/>
              </a:rPr>
              <a:t>tahap menentukan layout dan peletakan button beserta fungsinya. Dapat dibuat dalam bentuk sketsa atau coret-coretan, jika semua pihak yang terlibat setuju, kemudian dibentuk desain akhirya.</a:t>
            </a:r>
            <a:endParaRPr/>
          </a:p>
          <a:p>
            <a:pPr indent="0" lvl="0" marL="158750" rtl="0" algn="l">
              <a:lnSpc>
                <a:spcPct val="100000"/>
              </a:lnSpc>
              <a:spcBef>
                <a:spcPts val="0"/>
              </a:spcBef>
              <a:spcAft>
                <a:spcPts val="0"/>
              </a:spcAft>
              <a:buSzPts val="1100"/>
              <a:buNone/>
            </a:pPr>
            <a:r>
              <a:rPr b="1" i="0" lang="en-US" sz="1100" u="none" cap="none" strike="noStrike">
                <a:solidFill>
                  <a:schemeClr val="dk1"/>
                </a:solidFill>
                <a:latin typeface="Lato"/>
                <a:ea typeface="Lato"/>
                <a:cs typeface="Lato"/>
                <a:sym typeface="Lato"/>
              </a:rPr>
              <a:t>Implementasi</a:t>
            </a:r>
            <a:endParaRPr b="1" i="0" sz="1100" u="none" cap="none" strike="noStrike">
              <a:solidFill>
                <a:schemeClr val="dk1"/>
              </a:solidFill>
              <a:latin typeface="Lato"/>
              <a:ea typeface="Lato"/>
              <a:cs typeface="Lato"/>
              <a:sym typeface="Lato"/>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Lato"/>
                <a:ea typeface="Lato"/>
                <a:cs typeface="Lato"/>
                <a:sym typeface="Lato"/>
              </a:rPr>
              <a:t>Implementasi kode program, </a:t>
            </a:r>
            <a:endParaRPr/>
          </a:p>
          <a:p>
            <a:pPr indent="0" lvl="0" marL="158750" rtl="0" algn="l">
              <a:lnSpc>
                <a:spcPct val="100000"/>
              </a:lnSpc>
              <a:spcBef>
                <a:spcPts val="0"/>
              </a:spcBef>
              <a:spcAft>
                <a:spcPts val="0"/>
              </a:spcAft>
              <a:buSzPts val="1100"/>
              <a:buNone/>
            </a:pPr>
            <a:r>
              <a:rPr b="1" i="0" lang="en-US" sz="1100" u="none" cap="none" strike="noStrike">
                <a:solidFill>
                  <a:schemeClr val="dk1"/>
                </a:solidFill>
                <a:latin typeface="Lato"/>
                <a:ea typeface="Lato"/>
                <a:cs typeface="Lato"/>
                <a:sym typeface="Lato"/>
              </a:rPr>
              <a:t>Testing</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Lato"/>
                <a:ea typeface="Lato"/>
                <a:cs typeface="Lato"/>
                <a:sym typeface="Lato"/>
              </a:rPr>
              <a:t>Melakukan uji coba program</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Lato"/>
                <a:ea typeface="Lato"/>
                <a:cs typeface="Lato"/>
                <a:sym typeface="Lato"/>
              </a:rPr>
              <a:t>Deployment dan Lauching :</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Lato"/>
                <a:ea typeface="Lato"/>
                <a:cs typeface="Lato"/>
                <a:sym typeface="Lato"/>
              </a:rPr>
              <a:t>Setelah seluruh tahapan dilakukan, dapat  memperkenalkan aplikasi yang dibuat kepada publik dengan cara mengunggah pada Android, iOS, dan device lainnya.</a:t>
            </a:r>
            <a:endParaRPr/>
          </a:p>
          <a:p>
            <a:pPr indent="0" lvl="0" marL="158750" rtl="0" algn="l">
              <a:lnSpc>
                <a:spcPct val="100000"/>
              </a:lnSpc>
              <a:spcBef>
                <a:spcPts val="0"/>
              </a:spcBef>
              <a:spcAft>
                <a:spcPts val="0"/>
              </a:spcAft>
              <a:buSzPts val="1100"/>
              <a:buNone/>
            </a:pPr>
            <a:r>
              <a:rPr b="1" i="0" lang="en-US" sz="1100" u="none" cap="none" strike="noStrike">
                <a:solidFill>
                  <a:schemeClr val="dk1"/>
                </a:solidFill>
                <a:latin typeface="Lato"/>
                <a:ea typeface="Lato"/>
                <a:cs typeface="Lato"/>
                <a:sym typeface="Lato"/>
              </a:rPr>
              <a:t>Maintenance</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Lato"/>
                <a:ea typeface="Lato"/>
                <a:cs typeface="Lato"/>
                <a:sym typeface="Lato"/>
              </a:rPr>
              <a:t>Pada aplikasi Android terdapat layanan maintanace bagi user untuk memberikan perubahan atau upgrading aplikasi</a:t>
            </a:r>
            <a:endParaRPr>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672" name="Google Shape;67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80000"/>
              </a:lnSpc>
              <a:spcBef>
                <a:spcPts val="0"/>
              </a:spcBef>
              <a:spcAft>
                <a:spcPts val="0"/>
              </a:spcAft>
              <a:buSzPts val="1100"/>
              <a:buFont typeface="Noto Sans Symbols"/>
              <a:buNone/>
            </a:pPr>
            <a:r>
              <a:rPr lang="en-US" sz="1100"/>
              <a:t>Mencakup : tujuan pembuatan program, parameter yang digunakan,</a:t>
            </a:r>
            <a:endParaRPr/>
          </a:p>
          <a:p>
            <a:pPr indent="-298450" lvl="0" marL="457200" rtl="0" algn="l">
              <a:lnSpc>
                <a:spcPct val="80000"/>
              </a:lnSpc>
              <a:spcBef>
                <a:spcPts val="0"/>
              </a:spcBef>
              <a:spcAft>
                <a:spcPts val="0"/>
              </a:spcAft>
              <a:buSzPts val="1100"/>
              <a:buFont typeface="Noto Sans Symbols"/>
              <a:buNone/>
            </a:pPr>
            <a:r>
              <a:rPr lang="en-US" sz="1100"/>
              <a:t>   fasilitas yang disediakan, algoritma yang diterapkan dan bahasa</a:t>
            </a:r>
            <a:endParaRPr sz="1100"/>
          </a:p>
          <a:p>
            <a:pPr indent="-298450" lvl="0" marL="457200" rtl="0" algn="l">
              <a:lnSpc>
                <a:spcPct val="80000"/>
              </a:lnSpc>
              <a:spcBef>
                <a:spcPts val="0"/>
              </a:spcBef>
              <a:spcAft>
                <a:spcPts val="0"/>
              </a:spcAft>
              <a:buSzPts val="1100"/>
              <a:buFont typeface="Noto Sans Symbols"/>
              <a:buNone/>
            </a:pPr>
            <a:r>
              <a:rPr lang="en-US" sz="1100"/>
              <a:t>   program yang digunakan.</a:t>
            </a:r>
            <a:endParaRPr/>
          </a:p>
          <a:p>
            <a:pPr indent="0" lvl="0" marL="0" rtl="0" algn="l">
              <a:lnSpc>
                <a:spcPct val="100000"/>
              </a:lnSpc>
              <a:spcBef>
                <a:spcPts val="0"/>
              </a:spcBef>
              <a:spcAft>
                <a:spcPts val="0"/>
              </a:spcAft>
              <a:buSzPts val="1400"/>
              <a:buNone/>
            </a:pPr>
            <a:r>
              <a:t/>
            </a:r>
            <a:endParaRPr/>
          </a:p>
        </p:txBody>
      </p:sp>
      <p:sp>
        <p:nvSpPr>
          <p:cNvPr id="698" name="Google Shape;69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80000"/>
              </a:lnSpc>
              <a:spcBef>
                <a:spcPts val="0"/>
              </a:spcBef>
              <a:spcAft>
                <a:spcPts val="0"/>
              </a:spcAft>
              <a:buSzPts val="1100"/>
              <a:buFont typeface="Noto Sans Symbols"/>
              <a:buNone/>
            </a:pPr>
            <a:r>
              <a:rPr lang="en-US" sz="1100"/>
              <a:t>Mencakup : tujuan pembuatan program, parameter yang digunakan,</a:t>
            </a:r>
            <a:endParaRPr/>
          </a:p>
          <a:p>
            <a:pPr indent="-298450" lvl="0" marL="457200" rtl="0" algn="l">
              <a:lnSpc>
                <a:spcPct val="80000"/>
              </a:lnSpc>
              <a:spcBef>
                <a:spcPts val="0"/>
              </a:spcBef>
              <a:spcAft>
                <a:spcPts val="0"/>
              </a:spcAft>
              <a:buSzPts val="1100"/>
              <a:buFont typeface="Noto Sans Symbols"/>
              <a:buNone/>
            </a:pPr>
            <a:r>
              <a:rPr lang="en-US" sz="1100"/>
              <a:t>   fasilitas yang disediakan, algoritma yang diterapkan dan bahasa</a:t>
            </a:r>
            <a:endParaRPr sz="1100"/>
          </a:p>
          <a:p>
            <a:pPr indent="-298450" lvl="0" marL="457200" rtl="0" algn="l">
              <a:lnSpc>
                <a:spcPct val="80000"/>
              </a:lnSpc>
              <a:spcBef>
                <a:spcPts val="0"/>
              </a:spcBef>
              <a:spcAft>
                <a:spcPts val="0"/>
              </a:spcAft>
              <a:buSzPts val="1100"/>
              <a:buFont typeface="Noto Sans Symbols"/>
              <a:buNone/>
            </a:pPr>
            <a:r>
              <a:rPr lang="en-US" sz="1100"/>
              <a:t>   program yang digunakan.</a:t>
            </a:r>
            <a:endParaRPr/>
          </a:p>
          <a:p>
            <a:pPr indent="0" lvl="0" marL="0" rtl="0" algn="l">
              <a:lnSpc>
                <a:spcPct val="100000"/>
              </a:lnSpc>
              <a:spcBef>
                <a:spcPts val="0"/>
              </a:spcBef>
              <a:spcAft>
                <a:spcPts val="0"/>
              </a:spcAft>
              <a:buSzPts val="1400"/>
              <a:buNone/>
            </a:pPr>
            <a:r>
              <a:t/>
            </a:r>
            <a:endParaRPr/>
          </a:p>
        </p:txBody>
      </p:sp>
      <p:sp>
        <p:nvSpPr>
          <p:cNvPr id="708" name="Google Shape;70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sz="1100">
                <a:solidFill>
                  <a:srgbClr val="000000"/>
                </a:solidFill>
              </a:rPr>
              <a:t>Algoritma adalah urutan-urutan dari instruksi atau langkah-langkah untuk menyelesaikan suatu masalah tersusun secara sistematis dan lohis.</a:t>
            </a:r>
            <a:endParaRPr/>
          </a:p>
        </p:txBody>
      </p:sp>
      <p:sp>
        <p:nvSpPr>
          <p:cNvPr id="719" name="Google Shape;71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Sistem operasi mobile merupakan software utama yang melakukan manajemen dan control terhadap hardware pada mobile device secara langsung,</a:t>
            </a:r>
            <a:endParaRPr/>
          </a:p>
          <a:p>
            <a:pPr indent="0" lvl="0" marL="158750" rtl="0" algn="l">
              <a:lnSpc>
                <a:spcPct val="100000"/>
              </a:lnSpc>
              <a:spcBef>
                <a:spcPts val="0"/>
              </a:spcBef>
              <a:spcAft>
                <a:spcPts val="0"/>
              </a:spcAft>
              <a:buSzPts val="1100"/>
              <a:buNone/>
            </a:pPr>
            <a:r>
              <a:rPr lang="en-US"/>
              <a:t>Ada beberapa conto seperti pada gambar, mungkin sekarang hanya tersisa 3 operasi system yang masih berjalan mulus dipasaran yaitu windows phone, apple/IOS dan android.</a:t>
            </a:r>
            <a:endParaRPr/>
          </a:p>
          <a:p>
            <a:pPr indent="0" lvl="0" marL="0" rtl="0" algn="l">
              <a:lnSpc>
                <a:spcPct val="100000"/>
              </a:lnSpc>
              <a:spcBef>
                <a:spcPts val="0"/>
              </a:spcBef>
              <a:spcAft>
                <a:spcPts val="0"/>
              </a:spcAft>
              <a:buSzPts val="1400"/>
              <a:buNone/>
            </a:pPr>
            <a:r>
              <a:t/>
            </a:r>
            <a:endParaRPr/>
          </a:p>
        </p:txBody>
      </p:sp>
      <p:sp>
        <p:nvSpPr>
          <p:cNvPr id="263" name="Google Shape;26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marR="0" rtl="0" algn="l">
              <a:lnSpc>
                <a:spcPct val="100000"/>
              </a:lnSpc>
              <a:spcBef>
                <a:spcPts val="0"/>
              </a:spcBef>
              <a:spcAft>
                <a:spcPts val="0"/>
              </a:spcAft>
              <a:buClr>
                <a:srgbClr val="000000"/>
              </a:buClr>
              <a:buSzPts val="1100"/>
              <a:buFont typeface="Arial"/>
              <a:buNone/>
            </a:pPr>
            <a:r>
              <a:rPr lang="en-US" sz="1100">
                <a:solidFill>
                  <a:srgbClr val="000000"/>
                </a:solidFill>
              </a:rPr>
              <a:t>Algoritma adalah urutan-urutan dari instruksi atau langkah-langkah untuk menyelesaikan suatu masalah tersusun secara sistematis dan lohis.</a:t>
            </a:r>
            <a:endParaRPr/>
          </a:p>
          <a:p>
            <a:pPr indent="0" lvl="0" marL="158750" rtl="0" algn="l">
              <a:lnSpc>
                <a:spcPct val="100000"/>
              </a:lnSpc>
              <a:spcBef>
                <a:spcPts val="0"/>
              </a:spcBef>
              <a:spcAft>
                <a:spcPts val="0"/>
              </a:spcAft>
              <a:buSzPts val="1100"/>
              <a:buNone/>
            </a:pPr>
            <a:r>
              <a:t/>
            </a:r>
            <a:endParaRPr/>
          </a:p>
        </p:txBody>
      </p:sp>
      <p:sp>
        <p:nvSpPr>
          <p:cNvPr id="729" name="Google Shape;72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solidFill>
                  <a:srgbClr val="000000"/>
                </a:solidFill>
                <a:latin typeface="Arial"/>
                <a:ea typeface="Arial"/>
                <a:cs typeface="Arial"/>
                <a:sym typeface="Arial"/>
              </a:rPr>
              <a:t>Merupakan cara penyajian dari suatu algoritma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System Flowchart 🡪  urutan proses dalam system</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dengan menunjukkan alat media input, output serta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jenis media penyimpanan dalam proses</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pengolahan data.</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 Program Flowchart 🡪 urutan instruksi yang</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digambarkan dengan symbol tertentu untuk</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memecahkan masalah dalam suatu program.</a:t>
            </a:r>
            <a:endParaRPr/>
          </a:p>
          <a:p>
            <a:pPr indent="-228600" lvl="0" marL="457200" rtl="0" algn="l">
              <a:lnSpc>
                <a:spcPct val="80000"/>
              </a:lnSpc>
              <a:spcBef>
                <a:spcPts val="0"/>
              </a:spcBef>
              <a:spcAft>
                <a:spcPts val="0"/>
              </a:spcAft>
              <a:buSzPts val="1100"/>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t/>
            </a:r>
            <a:endParaRPr/>
          </a:p>
        </p:txBody>
      </p:sp>
      <p:sp>
        <p:nvSpPr>
          <p:cNvPr id="739" name="Google Shape;73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solidFill>
                  <a:srgbClr val="000000"/>
                </a:solidFill>
                <a:latin typeface="Arial"/>
                <a:ea typeface="Arial"/>
                <a:cs typeface="Arial"/>
                <a:sym typeface="Arial"/>
              </a:rPr>
              <a:t>Merupakan cara penyajian dari suatu algoritma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System Flowchart 🡪  urutan proses dalam system</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dengan menunjukkan alat media input, output serta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jenis media penyimpanan dalam proses</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pengolahan data.</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 Program Flowchart 🡪 urutan instruksi yang</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digambarkan dengan symbol tertentu untuk</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memecahkan masalah dalam suatu program.</a:t>
            </a:r>
            <a:endParaRPr/>
          </a:p>
          <a:p>
            <a:pPr indent="-228600" lvl="0" marL="457200" rtl="0" algn="l">
              <a:lnSpc>
                <a:spcPct val="80000"/>
              </a:lnSpc>
              <a:spcBef>
                <a:spcPts val="0"/>
              </a:spcBef>
              <a:spcAft>
                <a:spcPts val="0"/>
              </a:spcAft>
              <a:buSzPts val="1100"/>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t/>
            </a:r>
            <a:endParaRPr/>
          </a:p>
        </p:txBody>
      </p:sp>
      <p:sp>
        <p:nvSpPr>
          <p:cNvPr id="749" name="Google Shape;74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solidFill>
                  <a:srgbClr val="000000"/>
                </a:solidFill>
                <a:latin typeface="Arial"/>
                <a:ea typeface="Arial"/>
                <a:cs typeface="Arial"/>
                <a:sym typeface="Arial"/>
              </a:rPr>
              <a:t>Merupakan cara penyajian dari suatu algoritma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System Flowchart 🡪  urutan proses dalam system</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dengan menunjukkan alat media input, output serta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jenis media penyimpanan dalam proses</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pengolahan data.</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 Program Flowchart 🡪 urutan instruksi yang</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digambarkan dengan symbol tertentu untuk</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memecahkan masalah dalam suatu program.</a:t>
            </a:r>
            <a:endParaRPr/>
          </a:p>
          <a:p>
            <a:pPr indent="-228600" lvl="0" marL="457200" rtl="0" algn="l">
              <a:lnSpc>
                <a:spcPct val="80000"/>
              </a:lnSpc>
              <a:spcBef>
                <a:spcPts val="0"/>
              </a:spcBef>
              <a:spcAft>
                <a:spcPts val="0"/>
              </a:spcAft>
              <a:buSzPts val="1100"/>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t/>
            </a:r>
            <a:endParaRPr/>
          </a:p>
        </p:txBody>
      </p:sp>
      <p:sp>
        <p:nvSpPr>
          <p:cNvPr id="759" name="Google Shape;75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solidFill>
                  <a:srgbClr val="000000"/>
                </a:solidFill>
                <a:latin typeface="Arial"/>
                <a:ea typeface="Arial"/>
                <a:cs typeface="Arial"/>
                <a:sym typeface="Arial"/>
              </a:rPr>
              <a:t>Merupakan cara penyajian dari suatu algoritma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System Flowchart 🡪  urutan proses dalam system</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dengan menunjukkan alat media input, output serta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jenis media penyimpanan dalam proses</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pengolahan data.</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 Program Flowchart 🡪 urutan instruksi yang</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digambarkan dengan symbol tertentu untuk</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memecahkan masalah dalam suatu program.</a:t>
            </a:r>
            <a:endParaRPr/>
          </a:p>
          <a:p>
            <a:pPr indent="-228600" lvl="0" marL="457200" rtl="0" algn="l">
              <a:lnSpc>
                <a:spcPct val="80000"/>
              </a:lnSpc>
              <a:spcBef>
                <a:spcPts val="0"/>
              </a:spcBef>
              <a:spcAft>
                <a:spcPts val="0"/>
              </a:spcAft>
              <a:buSzPts val="1100"/>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t/>
            </a:r>
            <a:endParaRPr/>
          </a:p>
        </p:txBody>
      </p:sp>
      <p:sp>
        <p:nvSpPr>
          <p:cNvPr id="769" name="Google Shape;76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solidFill>
                  <a:srgbClr val="000000"/>
                </a:solidFill>
                <a:latin typeface="Arial"/>
                <a:ea typeface="Arial"/>
                <a:cs typeface="Arial"/>
                <a:sym typeface="Arial"/>
              </a:rPr>
              <a:t>Merupakan cara penyajian dari suatu algoritma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System Flowchart 🡪  urutan proses dalam system</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dengan menunjukkan alat media input, output serta</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jenis media penyimpanan dalam proses</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pengolahan data.</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 Program Flowchart 🡪 urutan instruksi yang</a:t>
            </a:r>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digambarkan dengan symbol tertentu untuk</a:t>
            </a:r>
            <a:endParaRPr>
              <a:solidFill>
                <a:srgbClr val="000000"/>
              </a:solidFill>
              <a:latin typeface="Arial"/>
              <a:ea typeface="Arial"/>
              <a:cs typeface="Arial"/>
              <a:sym typeface="Arial"/>
            </a:endParaRPr>
          </a:p>
          <a:p>
            <a:pPr indent="-298450" lvl="0" marL="457200" rtl="0" algn="l">
              <a:lnSpc>
                <a:spcPct val="80000"/>
              </a:lnSpc>
              <a:spcBef>
                <a:spcPts val="0"/>
              </a:spcBef>
              <a:spcAft>
                <a:spcPts val="0"/>
              </a:spcAft>
              <a:buSzPts val="1100"/>
              <a:buFont typeface="Noto Sans Symbols"/>
              <a:buNone/>
            </a:pPr>
            <a:r>
              <a:rPr lang="en-US">
                <a:solidFill>
                  <a:srgbClr val="000000"/>
                </a:solidFill>
                <a:latin typeface="Arial"/>
                <a:ea typeface="Arial"/>
                <a:cs typeface="Arial"/>
                <a:sym typeface="Arial"/>
              </a:rPr>
              <a:t>	   memecahkan masalah dalam suatu program.</a:t>
            </a:r>
            <a:endParaRPr/>
          </a:p>
          <a:p>
            <a:pPr indent="-228600" lvl="0" marL="457200" rtl="0" algn="l">
              <a:lnSpc>
                <a:spcPct val="80000"/>
              </a:lnSpc>
              <a:spcBef>
                <a:spcPts val="0"/>
              </a:spcBef>
              <a:spcAft>
                <a:spcPts val="0"/>
              </a:spcAft>
              <a:buSzPts val="1100"/>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t/>
            </a:r>
            <a:endParaRPr/>
          </a:p>
        </p:txBody>
      </p:sp>
      <p:sp>
        <p:nvSpPr>
          <p:cNvPr id="779" name="Google Shape;77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789" name="Google Shape;78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799" name="Google Shape;79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09" name="Google Shape;809;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19" name="Google Shape;819;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a:t>Configuration	: menggambarkan fitur minimal runtime dasar dari suatu sistem J2ME, </a:t>
            </a:r>
            <a:endParaRPr/>
          </a:p>
          <a:p>
            <a:pPr indent="0" lvl="0" marL="158750" rtl="0" algn="l">
              <a:lnSpc>
                <a:spcPct val="100000"/>
              </a:lnSpc>
              <a:spcBef>
                <a:spcPts val="0"/>
              </a:spcBef>
              <a:spcAft>
                <a:spcPts val="0"/>
              </a:spcAft>
              <a:buSzPts val="1100"/>
              <a:buNone/>
            </a:pPr>
            <a:r>
              <a:rPr lang="en-US"/>
              <a:t>  merupakan core library, virtual machine, fitur keamanan dan jaringan.</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Profile  	: memberikan  library  tambahan  untuk  suatu  kelas  tertentu  pada  sebuah perangkat,  </a:t>
            </a:r>
            <a:endParaRPr/>
          </a:p>
          <a:p>
            <a:pPr indent="0" lvl="0" marL="158750" rtl="0" algn="l">
              <a:lnSpc>
                <a:spcPct val="100000"/>
              </a:lnSpc>
              <a:spcBef>
                <a:spcPts val="0"/>
              </a:spcBef>
              <a:spcAft>
                <a:spcPts val="0"/>
              </a:spcAft>
              <a:buSzPts val="1100"/>
              <a:buNone/>
            </a:pPr>
            <a:r>
              <a:rPr lang="en-US"/>
              <a:t>	  seperti menyediakan user interface(UI) API, persistence, messaging library</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72" name="Google Shape;27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28" name="Google Shape;828;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37" name="Google Shape;837;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46" name="Google Shape;84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56" name="Google Shape;856;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66" name="Google Shape;866;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76" name="Google Shape;87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86" name="Google Shape;886;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896" name="Google Shape;896;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t/>
            </a:r>
            <a:endParaRPr/>
          </a:p>
        </p:txBody>
      </p:sp>
      <p:sp>
        <p:nvSpPr>
          <p:cNvPr id="905" name="Google Shape;905;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4" name="Google Shape;914;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sz="1100"/>
              <a:t>Lapisan ini mendefinisikan </a:t>
            </a:r>
            <a:endParaRPr/>
          </a:p>
          <a:p>
            <a:pPr indent="0" lvl="0" marL="158750" rtl="0" algn="l">
              <a:lnSpc>
                <a:spcPct val="100000"/>
              </a:lnSpc>
              <a:spcBef>
                <a:spcPts val="0"/>
              </a:spcBef>
              <a:spcAft>
                <a:spcPts val="0"/>
              </a:spcAft>
              <a:buSzPts val="1100"/>
              <a:buNone/>
            </a:pPr>
            <a:r>
              <a:rPr lang="en-US" sz="1100"/>
              <a:t>infrastruktur aplikasi dasar dan dukungan untuk teknologi kunci seperti multitasking, input berbasis sentuhan, pemberitahuan mendorong, dan banyak tingkat tinggi layanan sistem. </a:t>
            </a:r>
            <a:endParaRPr/>
          </a:p>
          <a:p>
            <a:pPr indent="-228600" lvl="0" marL="457200" marR="0" rtl="0" algn="l">
              <a:lnSpc>
                <a:spcPct val="100000"/>
              </a:lnSpc>
              <a:spcBef>
                <a:spcPts val="0"/>
              </a:spcBef>
              <a:spcAft>
                <a:spcPts val="0"/>
              </a:spcAft>
              <a:buClr>
                <a:srgbClr val="000000"/>
              </a:buClr>
              <a:buSzPts val="1100"/>
              <a:buFont typeface="Arial"/>
              <a:buNone/>
            </a:pPr>
            <a:r>
              <a:t/>
            </a:r>
            <a:endParaRPr sz="1100"/>
          </a:p>
          <a:p>
            <a:pPr indent="0" lvl="0" marL="158750" rtl="0" algn="l">
              <a:lnSpc>
                <a:spcPct val="100000"/>
              </a:lnSpc>
              <a:spcBef>
                <a:spcPts val="0"/>
              </a:spcBef>
              <a:spcAft>
                <a:spcPts val="0"/>
              </a:spcAft>
              <a:buSzPts val="1100"/>
              <a:buNone/>
            </a:pPr>
            <a:r>
              <a:rPr lang="en-US" sz="1100"/>
              <a:t>Banyak kerangka dalam lapisan Cocoa Touch berisi pengendali tampilan untuk mempresentasikan sistem antarmuka standar.</a:t>
            </a:r>
            <a:endParaRPr/>
          </a:p>
          <a:p>
            <a:pPr indent="0" lvl="0" marL="158750" rtl="0" algn="l">
              <a:lnSpc>
                <a:spcPct val="100000"/>
              </a:lnSpc>
              <a:spcBef>
                <a:spcPts val="0"/>
              </a:spcBef>
              <a:spcAft>
                <a:spcPts val="0"/>
              </a:spcAft>
              <a:buSzPts val="1100"/>
              <a:buNone/>
            </a:pPr>
            <a:r>
              <a:rPr b="1" lang="en-US" sz="1100"/>
              <a:t>High -Level Fitur</a:t>
            </a:r>
            <a:endParaRPr sz="1100"/>
          </a:p>
          <a:p>
            <a:pPr indent="0" lvl="0" marL="158750" rtl="0" algn="l">
              <a:lnSpc>
                <a:spcPct val="100000"/>
              </a:lnSpc>
              <a:spcBef>
                <a:spcPts val="0"/>
              </a:spcBef>
              <a:spcAft>
                <a:spcPts val="0"/>
              </a:spcAft>
              <a:buSzPts val="1100"/>
              <a:buNone/>
            </a:pPr>
            <a:r>
              <a:rPr lang="en-US" sz="1100"/>
              <a:t>Block Objects</a:t>
            </a:r>
            <a:endParaRPr/>
          </a:p>
          <a:p>
            <a:pPr indent="0" lvl="0" marL="158750" rtl="0" algn="l">
              <a:lnSpc>
                <a:spcPct val="100000"/>
              </a:lnSpc>
              <a:spcBef>
                <a:spcPts val="0"/>
              </a:spcBef>
              <a:spcAft>
                <a:spcPts val="0"/>
              </a:spcAft>
              <a:buSzPts val="1100"/>
              <a:buNone/>
            </a:pPr>
            <a:r>
              <a:rPr lang="en-US" sz="1100"/>
              <a:t>Grand Central Dispatch</a:t>
            </a:r>
            <a:endParaRPr/>
          </a:p>
          <a:p>
            <a:pPr indent="0" lvl="0" marL="158750" rtl="0" algn="l">
              <a:lnSpc>
                <a:spcPct val="100000"/>
              </a:lnSpc>
              <a:spcBef>
                <a:spcPts val="0"/>
              </a:spcBef>
              <a:spcAft>
                <a:spcPts val="0"/>
              </a:spcAft>
              <a:buSzPts val="1100"/>
              <a:buNone/>
            </a:pPr>
            <a:r>
              <a:rPr lang="en-US" sz="1100"/>
              <a:t>In-App Purchase</a:t>
            </a:r>
            <a:endParaRPr/>
          </a:p>
          <a:p>
            <a:pPr indent="0" lvl="0" marL="158750" rtl="0" algn="l">
              <a:lnSpc>
                <a:spcPct val="100000"/>
              </a:lnSpc>
              <a:spcBef>
                <a:spcPts val="0"/>
              </a:spcBef>
              <a:spcAft>
                <a:spcPts val="0"/>
              </a:spcAft>
              <a:buSzPts val="1100"/>
              <a:buNone/>
            </a:pPr>
            <a:r>
              <a:rPr lang="en-US" sz="1100"/>
              <a:t>SQLite</a:t>
            </a:r>
            <a:endParaRPr/>
          </a:p>
          <a:p>
            <a:pPr indent="0" lvl="0" marL="158750" rtl="0" algn="l">
              <a:lnSpc>
                <a:spcPct val="100000"/>
              </a:lnSpc>
              <a:spcBef>
                <a:spcPts val="0"/>
              </a:spcBef>
              <a:spcAft>
                <a:spcPts val="0"/>
              </a:spcAft>
              <a:buSzPts val="1100"/>
              <a:buNone/>
            </a:pPr>
            <a:r>
              <a:rPr lang="en-US" sz="1100"/>
              <a:t>XML Support</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0" lvl="0" marL="15875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283" name="Google Shape;28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2" name="Google Shape;922;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33a69363f2_0_2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30" name="Google Shape;930;g333a69363f2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Setiap lapisan dari tumpukan ini menghimpun beberapa program yang mendukung fungsi-fungsi spesifik dari sistem operasi. </a:t>
            </a:r>
            <a:endParaRPr/>
          </a:p>
          <a:p>
            <a:pPr indent="0" lvl="0" marL="15875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Tumpukan paling bawah adalah kernel. Google menggunakan kernel Linux versi 2.6 untuk membangun Android, yang mencakup memory management, security setting, power management, dan beberapa driver hardware. </a:t>
            </a:r>
            <a:endParaRPr/>
          </a:p>
          <a:p>
            <a:pPr indent="0" lvl="0" marL="0" rtl="0" algn="l">
              <a:lnSpc>
                <a:spcPct val="100000"/>
              </a:lnSpc>
              <a:spcBef>
                <a:spcPts val="0"/>
              </a:spcBef>
              <a:spcAft>
                <a:spcPts val="0"/>
              </a:spcAft>
              <a:buSzPts val="1400"/>
              <a:buNone/>
            </a:pPr>
            <a:r>
              <a:t/>
            </a:r>
            <a:endParaRPr/>
          </a:p>
        </p:txBody>
      </p:sp>
      <p:sp>
        <p:nvSpPr>
          <p:cNvPr id="294" name="Google Shape;29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58750" rtl="0" algn="l">
              <a:lnSpc>
                <a:spcPct val="100000"/>
              </a:lnSpc>
              <a:spcBef>
                <a:spcPts val="0"/>
              </a:spcBef>
              <a:spcAft>
                <a:spcPts val="0"/>
              </a:spcAft>
              <a:buSzPts val="1100"/>
              <a:buNone/>
            </a:pPr>
            <a:r>
              <a:rPr lang="en-US" sz="1100"/>
              <a:t>Layer ini merupakan layer yang berhubungan dengan aplikasi-aplikasi inti yang berjalan pada Android OS.  Seperti klien email, program SMS, kalender, browser, peta, kontak, dan lain-lain. Semua aplikasi ini dibuat dengan menggunakan bahasa Java. </a:t>
            </a:r>
            <a:endParaRPr/>
          </a:p>
          <a:p>
            <a:pPr indent="-228600" lvl="0" marL="45720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en-US"/>
              <a:t>layer pertama pada OS Android, biasa dinamakan layer </a:t>
            </a:r>
            <a:r>
              <a:rPr b="1" lang="en-US"/>
              <a:t>Applications dan Widget</a:t>
            </a:r>
            <a:r>
              <a:rPr lang="en-US"/>
              <a:t>. Layer ini merupakan layer yang berhubungan dengan aplikasi-aplikasi inti yang berjalan pada Android OS.  Seperti klien email, program SMS, kalender, browser, peta, kontak, dan lain-lain. Semua aplikasi ini dibuat dengan menggunakan bahasa Java. Apabila kita membuat aplikasi, maka aplikasi itu ada di layer ini.</a:t>
            </a:r>
            <a:endParaRPr/>
          </a:p>
          <a:p>
            <a:pPr indent="-228600" lvl="0" marL="457200" marR="0" rtl="0" algn="l">
              <a:lnSpc>
                <a:spcPct val="100000"/>
              </a:lnSpc>
              <a:spcBef>
                <a:spcPts val="0"/>
              </a:spcBef>
              <a:spcAft>
                <a:spcPts val="0"/>
              </a:spcAft>
              <a:buClr>
                <a:srgbClr val="000000"/>
              </a:buClr>
              <a:buSzPts val="1100"/>
              <a:buFont typeface="Arial"/>
              <a:buNone/>
            </a:pPr>
            <a:r>
              <a:t/>
            </a:r>
            <a:endParaRPr sz="1100"/>
          </a:p>
          <a:p>
            <a:pPr indent="0" lvl="0" marL="0" rtl="0" algn="l">
              <a:lnSpc>
                <a:spcPct val="100000"/>
              </a:lnSpc>
              <a:spcBef>
                <a:spcPts val="0"/>
              </a:spcBef>
              <a:spcAft>
                <a:spcPts val="0"/>
              </a:spcAft>
              <a:buSzPts val="1400"/>
              <a:buNone/>
            </a:pPr>
            <a:r>
              <a:t/>
            </a:r>
            <a:endParaRPr/>
          </a:p>
        </p:txBody>
      </p:sp>
      <p:sp>
        <p:nvSpPr>
          <p:cNvPr id="304" name="Google Shape;30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g333a69363f2_0_26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g333a69363f2_0_26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g333a69363f2_0_26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g333a69363f2_0_26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g333a69363f2_0_2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g333a69363f2_0_3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g333a69363f2_0_322"/>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g333a69363f2_0_3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g333a69363f2_0_3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g333a69363f2_0_3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g333a69363f2_0_328"/>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g333a69363f2_0_328"/>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g333a69363f2_0_3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g333a69363f2_0_3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g333a69363f2_0_3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2" name="Shape 82"/>
        <p:cNvGrpSpPr/>
        <p:nvPr/>
      </p:nvGrpSpPr>
      <p:grpSpPr>
        <a:xfrm>
          <a:off x="0" y="0"/>
          <a:ext cx="0" cy="0"/>
          <a:chOff x="0" y="0"/>
          <a:chExt cx="0" cy="0"/>
        </a:xfrm>
      </p:grpSpPr>
      <p:pic>
        <p:nvPicPr>
          <p:cNvPr id="83" name="Google Shape;83;g33405144ce9_0_86"/>
          <p:cNvPicPr preferRelativeResize="0"/>
          <p:nvPr/>
        </p:nvPicPr>
        <p:blipFill rotWithShape="1">
          <a:blip r:embed="rId2">
            <a:alphaModFix/>
          </a:blip>
          <a:srcRect b="0" l="0" r="0" t="0"/>
          <a:stretch/>
        </p:blipFill>
        <p:spPr>
          <a:xfrm>
            <a:off x="7787830" y="0"/>
            <a:ext cx="1356168" cy="516636"/>
          </a:xfrm>
          <a:prstGeom prst="rect">
            <a:avLst/>
          </a:prstGeom>
          <a:noFill/>
          <a:ln>
            <a:noFill/>
          </a:ln>
        </p:spPr>
      </p:pic>
      <p:pic>
        <p:nvPicPr>
          <p:cNvPr id="84" name="Google Shape;84;g33405144ce9_0_86"/>
          <p:cNvPicPr preferRelativeResize="0"/>
          <p:nvPr/>
        </p:nvPicPr>
        <p:blipFill rotWithShape="1">
          <a:blip r:embed="rId3">
            <a:alphaModFix/>
          </a:blip>
          <a:srcRect b="0" l="0" r="0" t="0"/>
          <a:stretch/>
        </p:blipFill>
        <p:spPr>
          <a:xfrm>
            <a:off x="57150" y="0"/>
            <a:ext cx="377761" cy="35204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spTree>
      <p:nvGrpSpPr>
        <p:cNvPr id="85" name="Shape 85"/>
        <p:cNvGrpSpPr/>
        <p:nvPr/>
      </p:nvGrpSpPr>
      <p:grpSpPr>
        <a:xfrm>
          <a:off x="0" y="0"/>
          <a:ext cx="0" cy="0"/>
          <a:chOff x="0" y="0"/>
          <a:chExt cx="0" cy="0"/>
        </a:xfrm>
      </p:grpSpPr>
      <p:sp>
        <p:nvSpPr>
          <p:cNvPr id="86" name="Google Shape;86;g33405144ce9_0_92"/>
          <p:cNvSpPr txBox="1"/>
          <p:nvPr>
            <p:ph type="ctrTitle"/>
          </p:nvPr>
        </p:nvSpPr>
        <p:spPr>
          <a:xfrm>
            <a:off x="685800" y="1594485"/>
            <a:ext cx="7772400" cy="1080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7" name="Google Shape;87;g33405144ce9_0_92"/>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8" name="Google Shape;88;g33405144ce9_0_9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9" name="Google Shape;89;g33405144ce9_0_9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0" name="Google Shape;90;g33405144ce9_0_9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g33405144ce9_0_92"/>
          <p:cNvSpPr/>
          <p:nvPr/>
        </p:nvSpPr>
        <p:spPr>
          <a:xfrm>
            <a:off x="285" y="857"/>
            <a:ext cx="9144000" cy="312419"/>
          </a:xfrm>
          <a:custGeom>
            <a:rect b="b" l="l" r="r" t="t"/>
            <a:pathLst>
              <a:path extrusionOk="0" h="416559" w="12192000">
                <a:moveTo>
                  <a:pt x="0" y="416051"/>
                </a:moveTo>
                <a:lnTo>
                  <a:pt x="12191619" y="416051"/>
                </a:lnTo>
              </a:path>
              <a:path extrusionOk="0" h="416559" w="12192000">
                <a:moveTo>
                  <a:pt x="12191619" y="0"/>
                </a:moveTo>
                <a:lnTo>
                  <a:pt x="0" y="0"/>
                </a:lnTo>
                <a:lnTo>
                  <a:pt x="0" y="416051"/>
                </a:lnTo>
              </a:path>
            </a:pathLst>
          </a:custGeom>
          <a:noFill/>
          <a:ln cap="flat" cmpd="sng" w="9900">
            <a:solidFill>
              <a:srgbClr val="3B78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 name="Google Shape;92;g33405144ce9_0_92"/>
          <p:cNvPicPr preferRelativeResize="0"/>
          <p:nvPr/>
        </p:nvPicPr>
        <p:blipFill rotWithShape="1">
          <a:blip r:embed="rId2">
            <a:alphaModFix/>
          </a:blip>
          <a:srcRect b="0" l="0" r="0" t="0"/>
          <a:stretch/>
        </p:blipFill>
        <p:spPr>
          <a:xfrm>
            <a:off x="7787830" y="0"/>
            <a:ext cx="1356168" cy="516636"/>
          </a:xfrm>
          <a:prstGeom prst="rect">
            <a:avLst/>
          </a:prstGeom>
          <a:noFill/>
          <a:ln>
            <a:noFill/>
          </a:ln>
        </p:spPr>
      </p:pic>
      <p:pic>
        <p:nvPicPr>
          <p:cNvPr id="93" name="Google Shape;93;g33405144ce9_0_92"/>
          <p:cNvPicPr preferRelativeResize="0"/>
          <p:nvPr/>
        </p:nvPicPr>
        <p:blipFill rotWithShape="1">
          <a:blip r:embed="rId3">
            <a:alphaModFix/>
          </a:blip>
          <a:srcRect b="0" l="0" r="0" t="0"/>
          <a:stretch/>
        </p:blipFill>
        <p:spPr>
          <a:xfrm>
            <a:off x="57150" y="0"/>
            <a:ext cx="377761" cy="35204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94" name="Shape 94"/>
        <p:cNvGrpSpPr/>
        <p:nvPr/>
      </p:nvGrpSpPr>
      <p:grpSpPr>
        <a:xfrm>
          <a:off x="0" y="0"/>
          <a:ext cx="0" cy="0"/>
          <a:chOff x="0" y="0"/>
          <a:chExt cx="0" cy="0"/>
        </a:xfrm>
      </p:grpSpPr>
      <p:pic>
        <p:nvPicPr>
          <p:cNvPr id="95" name="Google Shape;95;g33405144ce9_0_102"/>
          <p:cNvPicPr preferRelativeResize="0"/>
          <p:nvPr/>
        </p:nvPicPr>
        <p:blipFill rotWithShape="1">
          <a:blip r:embed="rId2">
            <a:alphaModFix/>
          </a:blip>
          <a:srcRect b="0" l="0" r="0" t="0"/>
          <a:stretch/>
        </p:blipFill>
        <p:spPr>
          <a:xfrm>
            <a:off x="7787830" y="0"/>
            <a:ext cx="1356168" cy="516636"/>
          </a:xfrm>
          <a:prstGeom prst="rect">
            <a:avLst/>
          </a:prstGeom>
          <a:noFill/>
          <a:ln>
            <a:noFill/>
          </a:ln>
        </p:spPr>
      </p:pic>
      <p:pic>
        <p:nvPicPr>
          <p:cNvPr id="96" name="Google Shape;96;g33405144ce9_0_102"/>
          <p:cNvPicPr preferRelativeResize="0"/>
          <p:nvPr/>
        </p:nvPicPr>
        <p:blipFill rotWithShape="1">
          <a:blip r:embed="rId3">
            <a:alphaModFix/>
          </a:blip>
          <a:srcRect b="0" l="0" r="0" t="0"/>
          <a:stretch/>
        </p:blipFill>
        <p:spPr>
          <a:xfrm>
            <a:off x="57150" y="0"/>
            <a:ext cx="377761" cy="352043"/>
          </a:xfrm>
          <a:prstGeom prst="rect">
            <a:avLst/>
          </a:prstGeom>
          <a:noFill/>
          <a:ln>
            <a:noFill/>
          </a:ln>
        </p:spPr>
      </p:pic>
      <p:sp>
        <p:nvSpPr>
          <p:cNvPr id="97" name="Google Shape;97;g33405144ce9_0_102"/>
          <p:cNvSpPr txBox="1"/>
          <p:nvPr>
            <p:ph idx="1" type="body"/>
          </p:nvPr>
        </p:nvSpPr>
        <p:spPr>
          <a:xfrm>
            <a:off x="663893" y="957452"/>
            <a:ext cx="7816200" cy="22974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8" name="Google Shape;98;g33405144ce9_0_10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9" name="Google Shape;99;g33405144ce9_0_10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0" name="Google Shape;100;g33405144ce9_0_10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1" name="Shape 101"/>
        <p:cNvGrpSpPr/>
        <p:nvPr/>
      </p:nvGrpSpPr>
      <p:grpSpPr>
        <a:xfrm>
          <a:off x="0" y="0"/>
          <a:ext cx="0" cy="0"/>
          <a:chOff x="0" y="0"/>
          <a:chExt cx="0" cy="0"/>
        </a:xfrm>
      </p:grpSpPr>
      <p:sp>
        <p:nvSpPr>
          <p:cNvPr id="102" name="Google Shape;102;g33405144ce9_0_112"/>
          <p:cNvSpPr txBox="1"/>
          <p:nvPr>
            <p:ph type="title"/>
          </p:nvPr>
        </p:nvSpPr>
        <p:spPr>
          <a:xfrm>
            <a:off x="1965578" y="367474"/>
            <a:ext cx="5212800" cy="316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0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3" name="Google Shape;103;g33405144ce9_0_11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4" name="Google Shape;104;g33405144ce9_0_11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5" name="Google Shape;105;g33405144ce9_0_1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6" name="Google Shape;106;g33405144ce9_0_1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7" name="Google Shape;107;g33405144ce9_0_112"/>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8" name="Shape 108"/>
        <p:cNvGrpSpPr/>
        <p:nvPr/>
      </p:nvGrpSpPr>
      <p:grpSpPr>
        <a:xfrm>
          <a:off x="0" y="0"/>
          <a:ext cx="0" cy="0"/>
          <a:chOff x="0" y="0"/>
          <a:chExt cx="0" cy="0"/>
        </a:xfrm>
      </p:grpSpPr>
      <p:sp>
        <p:nvSpPr>
          <p:cNvPr id="109" name="Google Shape;109;g33405144ce9_0_119"/>
          <p:cNvSpPr txBox="1"/>
          <p:nvPr>
            <p:ph type="title"/>
          </p:nvPr>
        </p:nvSpPr>
        <p:spPr>
          <a:xfrm>
            <a:off x="1965578" y="367474"/>
            <a:ext cx="5212800" cy="316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0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0" name="Google Shape;110;g33405144ce9_0_1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1" name="Google Shape;111;g33405144ce9_0_1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2" name="Google Shape;112;g33405144ce9_0_119"/>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13" name="Shape 113"/>
        <p:cNvGrpSpPr/>
        <p:nvPr/>
      </p:nvGrpSpPr>
      <p:grpSpPr>
        <a:xfrm>
          <a:off x="0" y="0"/>
          <a:ext cx="0" cy="0"/>
          <a:chOff x="0" y="0"/>
          <a:chExt cx="0" cy="0"/>
        </a:xfrm>
      </p:grpSpPr>
      <p:sp>
        <p:nvSpPr>
          <p:cNvPr id="114" name="Google Shape;114;g33405144ce9_0_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3" name="Shape 123"/>
        <p:cNvGrpSpPr/>
        <p:nvPr/>
      </p:nvGrpSpPr>
      <p:grpSpPr>
        <a:xfrm>
          <a:off x="0" y="0"/>
          <a:ext cx="0" cy="0"/>
          <a:chOff x="0" y="0"/>
          <a:chExt cx="0" cy="0"/>
        </a:xfrm>
      </p:grpSpPr>
      <p:sp>
        <p:nvSpPr>
          <p:cNvPr id="124" name="Google Shape;124;p7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7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7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 name="Google Shape;127;p7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 name="Google Shape;128;p7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sp>
        <p:nvSpPr>
          <p:cNvPr id="130" name="Google Shape;130;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1" name="Google Shape;131;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132" name="Google Shape;132;p75"/>
          <p:cNvPicPr preferRelativeResize="0"/>
          <p:nvPr/>
        </p:nvPicPr>
        <p:blipFill rotWithShape="1">
          <a:blip r:embed="rId2">
            <a:alphaModFix/>
          </a:blip>
          <a:srcRect b="0" l="0" r="0" t="0"/>
          <a:stretch/>
        </p:blipFill>
        <p:spPr>
          <a:xfrm>
            <a:off x="7831000" y="-228600"/>
            <a:ext cx="1301194" cy="7076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g333a69363f2_0_27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g333a69363f2_0_27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g333a69363f2_0_27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g333a69363f2_0_2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sp>
        <p:nvSpPr>
          <p:cNvPr id="134" name="Google Shape;134;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5" name="Google Shape;135;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p8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8" name="Shape 138"/>
        <p:cNvGrpSpPr/>
        <p:nvPr/>
      </p:nvGrpSpPr>
      <p:grpSpPr>
        <a:xfrm>
          <a:off x="0" y="0"/>
          <a:ext cx="0" cy="0"/>
          <a:chOff x="0" y="0"/>
          <a:chExt cx="0" cy="0"/>
        </a:xfrm>
      </p:grpSpPr>
      <p:sp>
        <p:nvSpPr>
          <p:cNvPr id="139" name="Google Shape;139;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0" name="Google Shape;140;p8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1" name="Google Shape;141;p8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2" name="Google Shape;142;p89"/>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9"/>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
        <p:nvSpPr>
          <p:cNvPr id="144" name="Google Shape;144;p89"/>
          <p:cNvSpPr txBox="1"/>
          <p:nvPr>
            <p:ph idx="3"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7" name="Google Shape;147;p90"/>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90"/>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
        <p:nvSpPr>
          <p:cNvPr id="149" name="Google Shape;149;p90"/>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0" name="Shape 150"/>
        <p:cNvGrpSpPr/>
        <p:nvPr/>
      </p:nvGrpSpPr>
      <p:grpSpPr>
        <a:xfrm>
          <a:off x="0" y="0"/>
          <a:ext cx="0" cy="0"/>
          <a:chOff x="0" y="0"/>
          <a:chExt cx="0" cy="0"/>
        </a:xfrm>
      </p:grpSpPr>
      <p:sp>
        <p:nvSpPr>
          <p:cNvPr id="151" name="Google Shape;151;p9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2" name="Google Shape;152;p9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53" name="Google Shape;153;p91"/>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91"/>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400" u="none" cap="none" strike="noStrike">
              <a:solidFill>
                <a:srgbClr val="000000"/>
              </a:solidFill>
              <a:latin typeface="Arial"/>
              <a:ea typeface="Arial"/>
              <a:cs typeface="Arial"/>
              <a:sym typeface="Arial"/>
            </a:endParaRPr>
          </a:p>
        </p:txBody>
      </p:sp>
      <p:sp>
        <p:nvSpPr>
          <p:cNvPr id="155" name="Google Shape;155;p91"/>
          <p:cNvSpPr txBox="1"/>
          <p:nvPr>
            <p:ph idx="2"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6" name="Shape 156"/>
        <p:cNvGrpSpPr/>
        <p:nvPr/>
      </p:nvGrpSpPr>
      <p:grpSpPr>
        <a:xfrm>
          <a:off x="0" y="0"/>
          <a:ext cx="0" cy="0"/>
          <a:chOff x="0" y="0"/>
          <a:chExt cx="0" cy="0"/>
        </a:xfrm>
      </p:grpSpPr>
      <p:sp>
        <p:nvSpPr>
          <p:cNvPr id="157" name="Google Shape;157;p9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8" name="Shape 158"/>
        <p:cNvGrpSpPr/>
        <p:nvPr/>
      </p:nvGrpSpPr>
      <p:grpSpPr>
        <a:xfrm>
          <a:off x="0" y="0"/>
          <a:ext cx="0" cy="0"/>
          <a:chOff x="0" y="0"/>
          <a:chExt cx="0" cy="0"/>
        </a:xfrm>
      </p:grpSpPr>
      <p:sp>
        <p:nvSpPr>
          <p:cNvPr id="159" name="Google Shape;159;p9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9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1" name="Google Shape;161;p9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2" name="Google Shape;162;p9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3" name="Shape 163"/>
        <p:cNvGrpSpPr/>
        <p:nvPr/>
      </p:nvGrpSpPr>
      <p:grpSpPr>
        <a:xfrm>
          <a:off x="0" y="0"/>
          <a:ext cx="0" cy="0"/>
          <a:chOff x="0" y="0"/>
          <a:chExt cx="0" cy="0"/>
        </a:xfrm>
      </p:grpSpPr>
      <p:sp>
        <p:nvSpPr>
          <p:cNvPr id="164" name="Google Shape;164;p9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 name="Shape 165"/>
        <p:cNvGrpSpPr/>
        <p:nvPr/>
      </p:nvGrpSpPr>
      <p:grpSpPr>
        <a:xfrm>
          <a:off x="0" y="0"/>
          <a:ext cx="0" cy="0"/>
          <a:chOff x="0" y="0"/>
          <a:chExt cx="0" cy="0"/>
        </a:xfrm>
      </p:grpSpPr>
      <p:sp>
        <p:nvSpPr>
          <p:cNvPr id="166" name="Google Shape;166;p9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7" name="Google Shape;167;p9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g333a69363f2_0_27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g333a69363f2_0_27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 name="Google Shape;25;g333a69363f2_0_2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g333a69363f2_0_2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g333a69363f2_0_2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3" name="Shape 173"/>
        <p:cNvGrpSpPr/>
        <p:nvPr/>
      </p:nvGrpSpPr>
      <p:grpSpPr>
        <a:xfrm>
          <a:off x="0" y="0"/>
          <a:ext cx="0" cy="0"/>
          <a:chOff x="0" y="0"/>
          <a:chExt cx="0" cy="0"/>
        </a:xfrm>
      </p:grpSpPr>
      <p:sp>
        <p:nvSpPr>
          <p:cNvPr id="174" name="Google Shape;174;p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5" name="Google Shape;175;p7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6" name="Google Shape;176;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7" name="Shape 177"/>
        <p:cNvGrpSpPr/>
        <p:nvPr/>
      </p:nvGrpSpPr>
      <p:grpSpPr>
        <a:xfrm>
          <a:off x="0" y="0"/>
          <a:ext cx="0" cy="0"/>
          <a:chOff x="0" y="0"/>
          <a:chExt cx="0" cy="0"/>
        </a:xfrm>
      </p:grpSpPr>
      <p:sp>
        <p:nvSpPr>
          <p:cNvPr id="178" name="Google Shape;178;p7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9" name="Google Shape;179;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0" name="Shape 180"/>
        <p:cNvGrpSpPr/>
        <p:nvPr/>
      </p:nvGrpSpPr>
      <p:grpSpPr>
        <a:xfrm>
          <a:off x="0" y="0"/>
          <a:ext cx="0" cy="0"/>
          <a:chOff x="0" y="0"/>
          <a:chExt cx="0" cy="0"/>
        </a:xfrm>
      </p:grpSpPr>
      <p:sp>
        <p:nvSpPr>
          <p:cNvPr id="181" name="Google Shape;181;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 name="Google Shape;182;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3" name="Google Shape;183;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4" name="Shape 184"/>
        <p:cNvGrpSpPr/>
        <p:nvPr/>
      </p:nvGrpSpPr>
      <p:grpSpPr>
        <a:xfrm>
          <a:off x="0" y="0"/>
          <a:ext cx="0" cy="0"/>
          <a:chOff x="0" y="0"/>
          <a:chExt cx="0" cy="0"/>
        </a:xfrm>
      </p:grpSpPr>
      <p:sp>
        <p:nvSpPr>
          <p:cNvPr id="185" name="Google Shape;185;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6" name="Google Shape;186;p8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7" name="Google Shape;187;p8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8" name="Google Shape;188;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 name="Shape 189"/>
        <p:cNvGrpSpPr/>
        <p:nvPr/>
      </p:nvGrpSpPr>
      <p:grpSpPr>
        <a:xfrm>
          <a:off x="0" y="0"/>
          <a:ext cx="0" cy="0"/>
          <a:chOff x="0" y="0"/>
          <a:chExt cx="0" cy="0"/>
        </a:xfrm>
      </p:grpSpPr>
      <p:sp>
        <p:nvSpPr>
          <p:cNvPr id="190" name="Google Shape;190;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 name="Google Shape;191;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2" name="Shape 192"/>
        <p:cNvGrpSpPr/>
        <p:nvPr/>
      </p:nvGrpSpPr>
      <p:grpSpPr>
        <a:xfrm>
          <a:off x="0" y="0"/>
          <a:ext cx="0" cy="0"/>
          <a:chOff x="0" y="0"/>
          <a:chExt cx="0" cy="0"/>
        </a:xfrm>
      </p:grpSpPr>
      <p:sp>
        <p:nvSpPr>
          <p:cNvPr id="193" name="Google Shape;193;p8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4" name="Google Shape;194;p8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5" name="Google Shape;195;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sp>
        <p:nvSpPr>
          <p:cNvPr id="197" name="Google Shape;197;p8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8" name="Google Shape;198;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9" name="Shape 199"/>
        <p:cNvGrpSpPr/>
        <p:nvPr/>
      </p:nvGrpSpPr>
      <p:grpSpPr>
        <a:xfrm>
          <a:off x="0" y="0"/>
          <a:ext cx="0" cy="0"/>
          <a:chOff x="0" y="0"/>
          <a:chExt cx="0" cy="0"/>
        </a:xfrm>
      </p:grpSpPr>
      <p:sp>
        <p:nvSpPr>
          <p:cNvPr id="200" name="Google Shape;200;p8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8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2" name="Google Shape;202;p8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3" name="Google Shape;203;p8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4" name="Google Shape;204;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5" name="Shape 205"/>
        <p:cNvGrpSpPr/>
        <p:nvPr/>
      </p:nvGrpSpPr>
      <p:grpSpPr>
        <a:xfrm>
          <a:off x="0" y="0"/>
          <a:ext cx="0" cy="0"/>
          <a:chOff x="0" y="0"/>
          <a:chExt cx="0" cy="0"/>
        </a:xfrm>
      </p:grpSpPr>
      <p:sp>
        <p:nvSpPr>
          <p:cNvPr id="206" name="Google Shape;206;p8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07" name="Google Shape;207;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8" name="Shape 208"/>
        <p:cNvGrpSpPr/>
        <p:nvPr/>
      </p:nvGrpSpPr>
      <p:grpSpPr>
        <a:xfrm>
          <a:off x="0" y="0"/>
          <a:ext cx="0" cy="0"/>
          <a:chOff x="0" y="0"/>
          <a:chExt cx="0" cy="0"/>
        </a:xfrm>
      </p:grpSpPr>
      <p:sp>
        <p:nvSpPr>
          <p:cNvPr id="209" name="Google Shape;209;p8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0" name="Google Shape;210;p8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1" name="Google Shape;21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g333a69363f2_0_28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g333a69363f2_0_28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1" name="Google Shape;31;g333a69363f2_0_28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g333a69363f2_0_28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g333a69363f2_0_28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 name="Shape 212"/>
        <p:cNvGrpSpPr/>
        <p:nvPr/>
      </p:nvGrpSpPr>
      <p:grpSpPr>
        <a:xfrm>
          <a:off x="0" y="0"/>
          <a:ext cx="0" cy="0"/>
          <a:chOff x="0" y="0"/>
          <a:chExt cx="0" cy="0"/>
        </a:xfrm>
      </p:grpSpPr>
      <p:sp>
        <p:nvSpPr>
          <p:cNvPr id="213" name="Google Shape;213;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g333a69363f2_0_28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g333a69363f2_0_28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g333a69363f2_0_28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 name="Google Shape;38;g333a69363f2_0_28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g333a69363f2_0_28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g333a69363f2_0_28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g333a69363f2_0_29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g333a69363f2_0_29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4" name="Google Shape;44;g333a69363f2_0_29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 name="Google Shape;45;g333a69363f2_0_29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6" name="Google Shape;46;g333a69363f2_0_29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 name="Google Shape;47;g333a69363f2_0_29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g333a69363f2_0_29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g333a69363f2_0_2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g333a69363f2_0_30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g333a69363f2_0_30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g333a69363f2_0_3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g333a69363f2_0_30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g333a69363f2_0_30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g333a69363f2_0_30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g333a69363f2_0_30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g333a69363f2_0_30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g333a69363f2_0_3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g333a69363f2_0_31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g333a69363f2_0_315"/>
          <p:cNvSpPr/>
          <p:nvPr>
            <p:ph idx="2" type="pic"/>
          </p:nvPr>
        </p:nvSpPr>
        <p:spPr>
          <a:xfrm>
            <a:off x="3887391" y="740569"/>
            <a:ext cx="4629300" cy="3655200"/>
          </a:xfrm>
          <a:prstGeom prst="rect">
            <a:avLst/>
          </a:prstGeom>
          <a:noFill/>
          <a:ln>
            <a:noFill/>
          </a:ln>
        </p:spPr>
      </p:sp>
      <p:sp>
        <p:nvSpPr>
          <p:cNvPr id="64" name="Google Shape;64;g333a69363f2_0_315"/>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g333a69363f2_0_3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g333a69363f2_0_3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g333a69363f2_0_3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8.png"/><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image" Target="../media/image4.jpg"/><Relationship Id="rId6" Type="http://schemas.openxmlformats.org/officeDocument/2006/relationships/slideLayout" Target="../slideLayouts/slideLayout18.xml"/><Relationship Id="rId18" Type="http://schemas.openxmlformats.org/officeDocument/2006/relationships/theme" Target="../theme/theme5.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theme" Target="../theme/theme2.xml"/><Relationship Id="rId12" Type="http://schemas.openxmlformats.org/officeDocument/2006/relationships/slideLayout" Target="../slideLayouts/slideLayout40.xml"/><Relationship Id="rId1" Type="http://schemas.openxmlformats.org/officeDocument/2006/relationships/image" Target="../media/image26.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333a69363f2_0_25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g333a69363f2_0_25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g333a69363f2_0_2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g333a69363f2_0_2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g333a69363f2_0_2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pic>
        <p:nvPicPr>
          <p:cNvPr descr="Picture 4" id="81" name="Google Shape;81;g33405144ce9_0_85"/>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5" name="Shape 115"/>
        <p:cNvGrpSpPr/>
        <p:nvPr/>
      </p:nvGrpSpPr>
      <p:grpSpPr>
        <a:xfrm>
          <a:off x="0" y="0"/>
          <a:ext cx="0" cy="0"/>
          <a:chOff x="0" y="0"/>
          <a:chExt cx="0" cy="0"/>
        </a:xfrm>
      </p:grpSpPr>
      <p:sp>
        <p:nvSpPr>
          <p:cNvPr id="116" name="Google Shape;116;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7" name="Google Shape;117;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pic>
        <p:nvPicPr>
          <p:cNvPr id="118" name="Google Shape;118;p74"/>
          <p:cNvPicPr preferRelativeResize="0"/>
          <p:nvPr/>
        </p:nvPicPr>
        <p:blipFill rotWithShape="1">
          <a:blip r:embed="rId1">
            <a:alphaModFix/>
          </a:blip>
          <a:srcRect b="0" l="0" r="0" t="0"/>
          <a:stretch/>
        </p:blipFill>
        <p:spPr>
          <a:xfrm>
            <a:off x="7831000" y="-228600"/>
            <a:ext cx="1301194" cy="707624"/>
          </a:xfrm>
          <a:prstGeom prst="rect">
            <a:avLst/>
          </a:prstGeom>
          <a:noFill/>
          <a:ln>
            <a:noFill/>
          </a:ln>
        </p:spPr>
      </p:pic>
      <p:pic>
        <p:nvPicPr>
          <p:cNvPr id="119" name="Google Shape;119;p74"/>
          <p:cNvPicPr preferRelativeResize="0"/>
          <p:nvPr/>
        </p:nvPicPr>
        <p:blipFill rotWithShape="1">
          <a:blip r:embed="rId2">
            <a:alphaModFix/>
          </a:blip>
          <a:srcRect b="30880" l="27543" r="26983" t="27259"/>
          <a:stretch/>
        </p:blipFill>
        <p:spPr>
          <a:xfrm>
            <a:off x="512535" y="-26126"/>
            <a:ext cx="385757" cy="314301"/>
          </a:xfrm>
          <a:prstGeom prst="rect">
            <a:avLst/>
          </a:prstGeom>
          <a:noFill/>
          <a:ln>
            <a:noFill/>
          </a:ln>
        </p:spPr>
      </p:pic>
      <p:pic>
        <p:nvPicPr>
          <p:cNvPr id="120" name="Google Shape;120;p74"/>
          <p:cNvPicPr preferRelativeResize="0"/>
          <p:nvPr/>
        </p:nvPicPr>
        <p:blipFill rotWithShape="1">
          <a:blip r:embed="rId3">
            <a:alphaModFix/>
          </a:blip>
          <a:srcRect b="0" l="0" r="0" t="0"/>
          <a:stretch/>
        </p:blipFill>
        <p:spPr>
          <a:xfrm>
            <a:off x="24995" y="-29525"/>
            <a:ext cx="459991" cy="317698"/>
          </a:xfrm>
          <a:prstGeom prst="rect">
            <a:avLst/>
          </a:prstGeom>
          <a:noFill/>
          <a:ln>
            <a:noFill/>
          </a:ln>
        </p:spPr>
      </p:pic>
      <p:pic>
        <p:nvPicPr>
          <p:cNvPr id="121" name="Google Shape;121;p74"/>
          <p:cNvPicPr preferRelativeResize="0"/>
          <p:nvPr/>
        </p:nvPicPr>
        <p:blipFill rotWithShape="1">
          <a:blip r:embed="rId4">
            <a:alphaModFix/>
          </a:blip>
          <a:srcRect b="30190" l="0" r="0" t="24155"/>
          <a:stretch/>
        </p:blipFill>
        <p:spPr>
          <a:xfrm>
            <a:off x="7831000" y="-23712"/>
            <a:ext cx="1301202" cy="297861"/>
          </a:xfrm>
          <a:prstGeom prst="rect">
            <a:avLst/>
          </a:prstGeom>
          <a:noFill/>
          <a:ln>
            <a:noFill/>
          </a:ln>
        </p:spPr>
      </p:pic>
      <p:pic>
        <p:nvPicPr>
          <p:cNvPr descr="Picture 4" id="122" name="Google Shape;122;p74"/>
          <p:cNvPicPr preferRelativeResize="0"/>
          <p:nvPr/>
        </p:nvPicPr>
        <p:blipFill rotWithShape="1">
          <a:blip r:embed="rId5">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69" name="Shape 169"/>
        <p:cNvGrpSpPr/>
        <p:nvPr/>
      </p:nvGrpSpPr>
      <p:grpSpPr>
        <a:xfrm>
          <a:off x="0" y="0"/>
          <a:ext cx="0" cy="0"/>
          <a:chOff x="0" y="0"/>
          <a:chExt cx="0" cy="0"/>
        </a:xfrm>
      </p:grpSpPr>
      <p:sp>
        <p:nvSpPr>
          <p:cNvPr id="170" name="Google Shape;170;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1" name="Google Shape;171;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2" name="Google Shape;172;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9.jpg"/><Relationship Id="rId4" Type="http://schemas.openxmlformats.org/officeDocument/2006/relationships/image" Target="../media/image18.jpg"/><Relationship Id="rId5" Type="http://schemas.openxmlformats.org/officeDocument/2006/relationships/image" Target="../media/image30.jpg"/><Relationship Id="rId6"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6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5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5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hyperlink" Target="https://en.wikipedia.org/wiki/Linux_kerne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51.png"/><Relationship Id="rId5"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6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6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4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image" Target="../media/image6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 Id="rId3" Type="http://schemas.openxmlformats.org/officeDocument/2006/relationships/hyperlink" Target="https://en.wikipedia.org/wiki/X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59.png"/><Relationship Id="rId6" Type="http://schemas.openxmlformats.org/officeDocument/2006/relationships/image" Target="../media/image14.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pic>
        <p:nvPicPr>
          <p:cNvPr id="218" name="Google Shape;218;g333a69363f2_0_81"/>
          <p:cNvPicPr preferRelativeResize="0"/>
          <p:nvPr/>
        </p:nvPicPr>
        <p:blipFill rotWithShape="1">
          <a:blip r:embed="rId4">
            <a:alphaModFix/>
          </a:blip>
          <a:srcRect b="0" l="0" r="0" t="0"/>
          <a:stretch/>
        </p:blipFill>
        <p:spPr>
          <a:xfrm>
            <a:off x="1143287" y="-190837"/>
            <a:ext cx="1561766" cy="1579314"/>
          </a:xfrm>
          <a:prstGeom prst="rect">
            <a:avLst/>
          </a:prstGeom>
          <a:noFill/>
          <a:ln>
            <a:noFill/>
          </a:ln>
        </p:spPr>
      </p:pic>
      <p:pic>
        <p:nvPicPr>
          <p:cNvPr id="219" name="Google Shape;219;g333a69363f2_0_81"/>
          <p:cNvPicPr preferRelativeResize="0"/>
          <p:nvPr/>
        </p:nvPicPr>
        <p:blipFill rotWithShape="1">
          <a:blip r:embed="rId5">
            <a:alphaModFix/>
          </a:blip>
          <a:srcRect b="0" l="0" r="0" t="0"/>
          <a:stretch/>
        </p:blipFill>
        <p:spPr>
          <a:xfrm>
            <a:off x="184650" y="122400"/>
            <a:ext cx="1347656" cy="952838"/>
          </a:xfrm>
          <a:prstGeom prst="rect">
            <a:avLst/>
          </a:prstGeom>
          <a:noFill/>
          <a:ln>
            <a:noFill/>
          </a:ln>
        </p:spPr>
      </p:pic>
      <p:pic>
        <p:nvPicPr>
          <p:cNvPr id="220" name="Google Shape;220;g333a69363f2_0_81"/>
          <p:cNvPicPr preferRelativeResize="0"/>
          <p:nvPr/>
        </p:nvPicPr>
        <p:blipFill rotWithShape="1">
          <a:blip r:embed="rId6">
            <a:alphaModFix/>
          </a:blip>
          <a:srcRect b="37202" l="6154" r="5917" t="32938"/>
          <a:stretch/>
        </p:blipFill>
        <p:spPr>
          <a:xfrm>
            <a:off x="6937913" y="521438"/>
            <a:ext cx="1601418" cy="272681"/>
          </a:xfrm>
          <a:prstGeom prst="rect">
            <a:avLst/>
          </a:prstGeom>
          <a:noFill/>
          <a:ln>
            <a:noFill/>
          </a:ln>
        </p:spPr>
      </p:pic>
      <p:sp>
        <p:nvSpPr>
          <p:cNvPr id="221" name="Google Shape;221;g333a69363f2_0_81"/>
          <p:cNvSpPr txBox="1"/>
          <p:nvPr>
            <p:ph type="ctrTitle"/>
          </p:nvPr>
        </p:nvSpPr>
        <p:spPr>
          <a:xfrm>
            <a:off x="957150" y="1089493"/>
            <a:ext cx="7125600" cy="114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US" sz="4000">
                <a:solidFill>
                  <a:schemeClr val="lt1"/>
                </a:solidFill>
                <a:latin typeface="Bebas Neue"/>
                <a:ea typeface="Bebas Neue"/>
                <a:cs typeface="Bebas Neue"/>
                <a:sym typeface="Bebas Neue"/>
              </a:rPr>
              <a:t>Vocational school graduate academy</a:t>
            </a:r>
            <a:endParaRPr sz="4000">
              <a:solidFill>
                <a:schemeClr val="lt1"/>
              </a:solidFill>
              <a:latin typeface="Bebas Neue"/>
              <a:ea typeface="Bebas Neue"/>
              <a:cs typeface="Bebas Neue"/>
              <a:sym typeface="Bebas Neue"/>
            </a:endParaRPr>
          </a:p>
        </p:txBody>
      </p:sp>
      <p:sp>
        <p:nvSpPr>
          <p:cNvPr id="222" name="Google Shape;222;g333a69363f2_0_81"/>
          <p:cNvSpPr txBox="1"/>
          <p:nvPr>
            <p:ph idx="1" type="subTitle"/>
          </p:nvPr>
        </p:nvSpPr>
        <p:spPr>
          <a:xfrm>
            <a:off x="1358375" y="2250925"/>
            <a:ext cx="6060600" cy="514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27"/>
              <a:buNone/>
            </a:pPr>
            <a:r>
              <a:rPr b="1" lang="en-US">
                <a:solidFill>
                  <a:schemeClr val="lt1"/>
                </a:solidFill>
                <a:latin typeface="Roboto"/>
                <a:ea typeface="Roboto"/>
                <a:cs typeface="Roboto"/>
                <a:sym typeface="Roboto"/>
              </a:rPr>
              <a:t>Junior Mobile Programmer</a:t>
            </a:r>
            <a:endParaRPr b="1">
              <a:solidFill>
                <a:schemeClr val="lt1"/>
              </a:solidFill>
              <a:latin typeface="Roboto"/>
              <a:ea typeface="Roboto"/>
              <a:cs typeface="Roboto"/>
              <a:sym typeface="Roboto"/>
            </a:endParaRPr>
          </a:p>
        </p:txBody>
      </p:sp>
      <p:sp>
        <p:nvSpPr>
          <p:cNvPr id="223" name="Google Shape;223;g333a69363f2_0_81"/>
          <p:cNvSpPr txBox="1"/>
          <p:nvPr>
            <p:ph idx="1" type="subTitle"/>
          </p:nvPr>
        </p:nvSpPr>
        <p:spPr>
          <a:xfrm>
            <a:off x="1691775" y="2655375"/>
            <a:ext cx="6159300" cy="5142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00000"/>
              </a:lnSpc>
              <a:spcBef>
                <a:spcPts val="0"/>
              </a:spcBef>
              <a:spcAft>
                <a:spcPts val="0"/>
              </a:spcAft>
              <a:buSzPct val="126125"/>
              <a:buNone/>
            </a:pPr>
            <a:r>
              <a:rPr b="1" lang="en-US" sz="2400">
                <a:solidFill>
                  <a:srgbClr val="FFFFFF"/>
                </a:solidFill>
                <a:latin typeface="Roboto"/>
                <a:ea typeface="Roboto"/>
                <a:cs typeface="Roboto"/>
                <a:sym typeface="Roboto"/>
              </a:rPr>
              <a:t>Pertemuan #2- : Platform Operating System</a:t>
            </a:r>
            <a:endParaRPr/>
          </a:p>
        </p:txBody>
      </p:sp>
      <p:sp>
        <p:nvSpPr>
          <p:cNvPr id="224" name="Google Shape;224;g333a69363f2_0_81"/>
          <p:cNvSpPr txBox="1"/>
          <p:nvPr>
            <p:ph idx="1" type="subTitle"/>
          </p:nvPr>
        </p:nvSpPr>
        <p:spPr>
          <a:xfrm>
            <a:off x="1816850" y="3249350"/>
            <a:ext cx="5815500" cy="514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2800"/>
              <a:buNone/>
            </a:pPr>
            <a:r>
              <a:rPr b="1" lang="en-US" sz="2400">
                <a:solidFill>
                  <a:srgbClr val="FFFFFF"/>
                </a:solidFill>
                <a:latin typeface="Roboto"/>
                <a:ea typeface="Roboto"/>
                <a:cs typeface="Roboto"/>
                <a:sym typeface="Roboto"/>
              </a:rPr>
              <a:t>Perguruan Tinggi: … (Tuliskan nama PT)</a:t>
            </a:r>
            <a:endParaRPr b="1" sz="2400">
              <a:solidFill>
                <a:srgbClr val="FFFFFF"/>
              </a:solidFill>
              <a:latin typeface="Roboto"/>
              <a:ea typeface="Roboto"/>
              <a:cs typeface="Roboto"/>
              <a:sym typeface="Roboto"/>
            </a:endParaRPr>
          </a:p>
        </p:txBody>
      </p:sp>
      <p:grpSp>
        <p:nvGrpSpPr>
          <p:cNvPr id="225" name="Google Shape;225;g333a69363f2_0_81"/>
          <p:cNvGrpSpPr/>
          <p:nvPr/>
        </p:nvGrpSpPr>
        <p:grpSpPr>
          <a:xfrm>
            <a:off x="2625147" y="206522"/>
            <a:ext cx="712275" cy="728165"/>
            <a:chOff x="2655627" y="285750"/>
            <a:chExt cx="712275" cy="728165"/>
          </a:xfrm>
        </p:grpSpPr>
        <p:sp>
          <p:nvSpPr>
            <p:cNvPr id="226" name="Google Shape;226;g333a69363f2_0_81"/>
            <p:cNvSpPr/>
            <p:nvPr/>
          </p:nvSpPr>
          <p:spPr>
            <a:xfrm>
              <a:off x="2655627" y="285750"/>
              <a:ext cx="712275" cy="728165"/>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7" name="Google Shape;227;g333a69363f2_0_81"/>
            <p:cNvPicPr preferRelativeResize="0"/>
            <p:nvPr/>
          </p:nvPicPr>
          <p:blipFill rotWithShape="1">
            <a:blip r:embed="rId7">
              <a:alphaModFix/>
            </a:blip>
            <a:srcRect b="0" l="0" r="0" t="0"/>
            <a:stretch/>
          </p:blipFill>
          <p:spPr>
            <a:xfrm>
              <a:off x="2655627" y="301640"/>
              <a:ext cx="712275" cy="71227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6" name="Google Shape;316;p10"/>
          <p:cNvSpPr/>
          <p:nvPr/>
        </p:nvSpPr>
        <p:spPr>
          <a:xfrm>
            <a:off x="602004" y="2521477"/>
            <a:ext cx="8464028" cy="120028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Layer Applications Framework</a:t>
            </a:r>
            <a:endParaRPr b="0" i="0" sz="1800" u="none" cap="none" strike="noStrike">
              <a:solidFill>
                <a:srgbClr val="FF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layer kedua pada OS Android : adalah layer Applications Framework.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17" name="Google Shape;317;p10"/>
          <p:cNvPicPr preferRelativeResize="0"/>
          <p:nvPr/>
        </p:nvPicPr>
        <p:blipFill rotWithShape="1">
          <a:blip r:embed="rId3">
            <a:alphaModFix/>
          </a:blip>
          <a:srcRect b="0" l="0" r="0" t="0"/>
          <a:stretch/>
        </p:blipFill>
        <p:spPr>
          <a:xfrm>
            <a:off x="695982" y="979025"/>
            <a:ext cx="7449451" cy="13076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1"/>
          <p:cNvSpPr txBox="1"/>
          <p:nvPr/>
        </p:nvSpPr>
        <p:spPr>
          <a:xfrm>
            <a:off x="-707950" y="28429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3" name="Google Shape;323;p11"/>
          <p:cNvSpPr/>
          <p:nvPr/>
        </p:nvSpPr>
        <p:spPr>
          <a:xfrm>
            <a:off x="331181" y="28429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LAYER LIBRARIES</a:t>
            </a:r>
            <a:endParaRPr b="0" i="0" sz="2400" u="none" cap="none" strike="noStrike">
              <a:solidFill>
                <a:srgbClr val="002060"/>
              </a:solidFill>
              <a:latin typeface="Arial"/>
              <a:ea typeface="Arial"/>
              <a:cs typeface="Arial"/>
              <a:sym typeface="Arial"/>
            </a:endParaRPr>
          </a:p>
        </p:txBody>
      </p:sp>
      <p:sp>
        <p:nvSpPr>
          <p:cNvPr id="324" name="Google Shape;324;p11"/>
          <p:cNvSpPr/>
          <p:nvPr/>
        </p:nvSpPr>
        <p:spPr>
          <a:xfrm>
            <a:off x="602004" y="2687017"/>
            <a:ext cx="8464028" cy="1754286"/>
          </a:xfrm>
          <a:prstGeom prst="rect">
            <a:avLst/>
          </a:prstGeom>
          <a:noFill/>
          <a:ln>
            <a:noFill/>
          </a:ln>
        </p:spPr>
        <p:txBody>
          <a:bodyPr anchorCtr="0" anchor="t" bIns="45700" lIns="91425" spcFirstLastPara="1" rIns="91425" wrap="square" tIns="45700">
            <a:spAutoFit/>
          </a:bodyPr>
          <a:lstStyle/>
          <a:p>
            <a:pPr indent="-228600" lvl="0" marL="34290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Libraries merupakan layer tempat fitur-fitur android berada. </a:t>
            </a:r>
            <a:endParaRPr b="0" i="0" sz="1400" u="none" cap="none" strike="noStrike">
              <a:solidFill>
                <a:srgbClr val="000000"/>
              </a:solidFill>
              <a:latin typeface="Arial"/>
              <a:ea typeface="Arial"/>
              <a:cs typeface="Arial"/>
              <a:sym typeface="Arial"/>
            </a:endParaRPr>
          </a:p>
          <a:p>
            <a:pPr indent="-228600" lvl="0" marL="34290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Libraries merupakan layer tempat fitur-fitur android berada. </a:t>
            </a:r>
            <a:endParaRPr b="0" i="0" sz="1400" u="none" cap="none" strike="noStrike">
              <a:solidFill>
                <a:srgbClr val="000000"/>
              </a:solidFill>
              <a:latin typeface="Arial"/>
              <a:ea typeface="Arial"/>
              <a:cs typeface="Arial"/>
              <a:sym typeface="Arial"/>
            </a:endParaRPr>
          </a:p>
          <a:p>
            <a:pPr indent="-228600" lvl="0" marL="34290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25" name="Google Shape;325;p11"/>
          <p:cNvPicPr preferRelativeResize="0"/>
          <p:nvPr/>
        </p:nvPicPr>
        <p:blipFill rotWithShape="1">
          <a:blip r:embed="rId3">
            <a:alphaModFix/>
          </a:blip>
          <a:srcRect b="0" l="0" r="0" t="0"/>
          <a:stretch/>
        </p:blipFill>
        <p:spPr>
          <a:xfrm>
            <a:off x="1217140" y="990488"/>
            <a:ext cx="6709719" cy="2587327"/>
          </a:xfrm>
          <a:prstGeom prst="rect">
            <a:avLst/>
          </a:prstGeom>
          <a:noFill/>
          <a:ln>
            <a:noFill/>
          </a:ln>
        </p:spPr>
      </p:pic>
      <p:sp>
        <p:nvSpPr>
          <p:cNvPr id="326" name="Google Shape;326;p1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2"/>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2" name="Google Shape;332;p12"/>
          <p:cNvSpPr/>
          <p:nvPr/>
        </p:nvSpPr>
        <p:spPr>
          <a:xfrm>
            <a:off x="331181" y="268524"/>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LAYER ANDROID RUNTIME</a:t>
            </a:r>
            <a:endParaRPr b="0" i="0" sz="2400" u="none" cap="none" strike="noStrike">
              <a:solidFill>
                <a:srgbClr val="002060"/>
              </a:solidFill>
              <a:latin typeface="Arial"/>
              <a:ea typeface="Arial"/>
              <a:cs typeface="Arial"/>
              <a:sym typeface="Arial"/>
            </a:endParaRPr>
          </a:p>
        </p:txBody>
      </p:sp>
      <p:pic>
        <p:nvPicPr>
          <p:cNvPr id="333" name="Google Shape;333;p12"/>
          <p:cNvPicPr preferRelativeResize="0"/>
          <p:nvPr/>
        </p:nvPicPr>
        <p:blipFill rotWithShape="1">
          <a:blip r:embed="rId3">
            <a:alphaModFix/>
          </a:blip>
          <a:srcRect b="0" l="0" r="0" t="0"/>
          <a:stretch/>
        </p:blipFill>
        <p:spPr>
          <a:xfrm>
            <a:off x="695982" y="989536"/>
            <a:ext cx="3876018" cy="1920959"/>
          </a:xfrm>
          <a:prstGeom prst="rect">
            <a:avLst/>
          </a:prstGeom>
          <a:noFill/>
          <a:ln>
            <a:noFill/>
          </a:ln>
        </p:spPr>
      </p:pic>
      <p:sp>
        <p:nvSpPr>
          <p:cNvPr id="334" name="Google Shape;334;p12"/>
          <p:cNvSpPr/>
          <p:nvPr/>
        </p:nvSpPr>
        <p:spPr>
          <a:xfrm>
            <a:off x="4572000" y="1026727"/>
            <a:ext cx="4223208" cy="120028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Android Runtime merupakan layer yang membuat aplikasi android bisa dijalankan.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5" name="Google Shape;335;p1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3"/>
          <p:cNvSpPr txBox="1"/>
          <p:nvPr/>
        </p:nvSpPr>
        <p:spPr>
          <a:xfrm>
            <a:off x="-707950" y="252761"/>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1" name="Google Shape;341;p13"/>
          <p:cNvSpPr/>
          <p:nvPr/>
        </p:nvSpPr>
        <p:spPr>
          <a:xfrm>
            <a:off x="331181" y="252761"/>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Layer linux kernel</a:t>
            </a:r>
            <a:endParaRPr b="0" i="0" sz="2800" u="none" cap="none" strike="noStrike">
              <a:solidFill>
                <a:srgbClr val="002060"/>
              </a:solidFill>
              <a:latin typeface="Arial"/>
              <a:ea typeface="Arial"/>
              <a:cs typeface="Arial"/>
              <a:sym typeface="Arial"/>
            </a:endParaRPr>
          </a:p>
        </p:txBody>
      </p:sp>
      <p:sp>
        <p:nvSpPr>
          <p:cNvPr id="342" name="Google Shape;342;p13"/>
          <p:cNvSpPr/>
          <p:nvPr/>
        </p:nvSpPr>
        <p:spPr>
          <a:xfrm>
            <a:off x="695975" y="2930516"/>
            <a:ext cx="7702589" cy="133878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Linux Kernel merupakan layer tempat keberadaan inti dari operating system android. Layer ini berisi file-file system yang mengatur system processing, memory, resource, drivers, dan sistem android lainnya.</a:t>
            </a:r>
            <a:endParaRPr b="0" i="0" sz="1400" u="none" cap="none" strike="noStrike">
              <a:solidFill>
                <a:srgbClr val="000000"/>
              </a:solidFill>
              <a:latin typeface="Arial"/>
              <a:ea typeface="Arial"/>
              <a:cs typeface="Arial"/>
              <a:sym typeface="Arial"/>
            </a:endParaRPr>
          </a:p>
          <a:p>
            <a:pPr indent="-228600" lvl="0" marL="3429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43" name="Google Shape;343;p13"/>
          <p:cNvPicPr preferRelativeResize="0"/>
          <p:nvPr/>
        </p:nvPicPr>
        <p:blipFill rotWithShape="1">
          <a:blip r:embed="rId3">
            <a:alphaModFix/>
          </a:blip>
          <a:srcRect b="0" l="0" r="0" t="0"/>
          <a:stretch/>
        </p:blipFill>
        <p:spPr>
          <a:xfrm>
            <a:off x="695976" y="1160702"/>
            <a:ext cx="7702589" cy="1346423"/>
          </a:xfrm>
          <a:prstGeom prst="rect">
            <a:avLst/>
          </a:prstGeom>
          <a:noFill/>
          <a:ln>
            <a:noFill/>
          </a:ln>
        </p:spPr>
      </p:pic>
      <p:sp>
        <p:nvSpPr>
          <p:cNvPr id="344" name="Google Shape;344;p1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4"/>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0" name="Google Shape;350;p14"/>
          <p:cNvSpPr/>
          <p:nvPr/>
        </p:nvSpPr>
        <p:spPr>
          <a:xfrm>
            <a:off x="331181" y="24487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1. ANDROID</a:t>
            </a:r>
            <a:endParaRPr b="0" i="0" sz="2800" u="none" cap="none" strike="noStrike">
              <a:solidFill>
                <a:srgbClr val="002060"/>
              </a:solidFill>
              <a:latin typeface="Arial"/>
              <a:ea typeface="Arial"/>
              <a:cs typeface="Arial"/>
              <a:sym typeface="Arial"/>
            </a:endParaRPr>
          </a:p>
        </p:txBody>
      </p:sp>
      <p:pic>
        <p:nvPicPr>
          <p:cNvPr id="351" name="Google Shape;351;p14"/>
          <p:cNvPicPr preferRelativeResize="0"/>
          <p:nvPr/>
        </p:nvPicPr>
        <p:blipFill rotWithShape="1">
          <a:blip r:embed="rId3">
            <a:alphaModFix/>
          </a:blip>
          <a:srcRect b="0" l="0" r="0" t="0"/>
          <a:stretch/>
        </p:blipFill>
        <p:spPr>
          <a:xfrm>
            <a:off x="695982" y="1010242"/>
            <a:ext cx="3804592" cy="2903504"/>
          </a:xfrm>
          <a:prstGeom prst="rect">
            <a:avLst/>
          </a:prstGeom>
          <a:noFill/>
          <a:ln>
            <a:noFill/>
          </a:ln>
        </p:spPr>
      </p:pic>
      <p:sp>
        <p:nvSpPr>
          <p:cNvPr id="352" name="Google Shape;352;p14"/>
          <p:cNvSpPr/>
          <p:nvPr/>
        </p:nvSpPr>
        <p:spPr>
          <a:xfrm>
            <a:off x="4572000" y="1003079"/>
            <a:ext cx="4223208" cy="23082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Fitur Perangkat Keras Android</a:t>
            </a:r>
            <a:endParaRPr b="1"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Touch Screen/Layar </a:t>
            </a:r>
            <a:r>
              <a:rPr lang="en-US" sz="1800"/>
              <a:t>Sentuh</a:t>
            </a:r>
            <a:endParaRPr b="0" i="0" sz="18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GPS</a:t>
            </a:r>
            <a:endParaRPr b="0" i="0" sz="18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Accelerometer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SD card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3" name="Google Shape;353;p1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5"/>
          <p:cNvSpPr txBox="1"/>
          <p:nvPr/>
        </p:nvSpPr>
        <p:spPr>
          <a:xfrm>
            <a:off x="-707950" y="28429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9" name="Google Shape;359;p15"/>
          <p:cNvSpPr/>
          <p:nvPr/>
        </p:nvSpPr>
        <p:spPr>
          <a:xfrm>
            <a:off x="331181" y="28429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PERANGKAT KERAS IOS </a:t>
            </a:r>
            <a:endParaRPr b="0" i="0" sz="1400" u="none" cap="none" strike="noStrike">
              <a:solidFill>
                <a:srgbClr val="000000"/>
              </a:solidFill>
              <a:latin typeface="Arial"/>
              <a:ea typeface="Arial"/>
              <a:cs typeface="Arial"/>
              <a:sym typeface="Arial"/>
            </a:endParaRPr>
          </a:p>
        </p:txBody>
      </p:sp>
      <p:sp>
        <p:nvSpPr>
          <p:cNvPr id="360" name="Google Shape;360;p15"/>
          <p:cNvSpPr/>
          <p:nvPr/>
        </p:nvSpPr>
        <p:spPr>
          <a:xfrm>
            <a:off x="4572000" y="1042493"/>
            <a:ext cx="4223208" cy="25852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IOS</a:t>
            </a:r>
            <a:r>
              <a:rPr b="0" i="0" lang="en-US" sz="1800" u="none" cap="none" strike="noStrike">
                <a:solidFill>
                  <a:srgbClr val="000000"/>
                </a:solidFill>
                <a:latin typeface="Arial"/>
                <a:ea typeface="Arial"/>
                <a:cs typeface="Arial"/>
                <a:sym typeface="Arial"/>
              </a:rPr>
              <a:t>  (</a:t>
            </a:r>
            <a:r>
              <a:rPr b="0" i="1" lang="en-US" sz="1800" u="none" cap="none" strike="noStrike">
                <a:solidFill>
                  <a:srgbClr val="000000"/>
                </a:solidFill>
                <a:latin typeface="Arial"/>
                <a:ea typeface="Arial"/>
                <a:cs typeface="Arial"/>
                <a:sym typeface="Arial"/>
              </a:rPr>
              <a:t>Iphone Operating System</a:t>
            </a:r>
            <a:r>
              <a:rPr b="0" i="0" lang="en-US" sz="1800" u="none" cap="none" strike="noStrike">
                <a:solidFill>
                  <a:srgbClr val="000000"/>
                </a:solidFill>
                <a:latin typeface="Arial"/>
                <a:ea typeface="Arial"/>
                <a:cs typeface="Arial"/>
                <a:sym typeface="Arial"/>
              </a:rPr>
              <a:t>) adalah sistem operasi perangkat keras dari Apple.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61" name="Google Shape;361;p15"/>
          <p:cNvPicPr preferRelativeResize="0"/>
          <p:nvPr/>
        </p:nvPicPr>
        <p:blipFill rotWithShape="1">
          <a:blip r:embed="rId3">
            <a:alphaModFix/>
          </a:blip>
          <a:srcRect b="0" l="0" r="0" t="0"/>
          <a:stretch/>
        </p:blipFill>
        <p:spPr>
          <a:xfrm>
            <a:off x="695982" y="1193836"/>
            <a:ext cx="3876018" cy="2548614"/>
          </a:xfrm>
          <a:prstGeom prst="rect">
            <a:avLst/>
          </a:prstGeom>
          <a:noFill/>
          <a:ln>
            <a:noFill/>
          </a:ln>
        </p:spPr>
      </p:pic>
      <p:sp>
        <p:nvSpPr>
          <p:cNvPr id="362" name="Google Shape;362;p1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6"/>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8" name="Google Shape;368;p16"/>
          <p:cNvSpPr/>
          <p:nvPr/>
        </p:nvSpPr>
        <p:spPr>
          <a:xfrm>
            <a:off x="331181" y="244876"/>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SECURITY ( ENKRIPSI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69" name="Google Shape;369;p16"/>
          <p:cNvPicPr preferRelativeResize="0"/>
          <p:nvPr/>
        </p:nvPicPr>
        <p:blipFill rotWithShape="1">
          <a:blip r:embed="rId3">
            <a:alphaModFix/>
          </a:blip>
          <a:srcRect b="0" l="0" r="0" t="0"/>
          <a:stretch/>
        </p:blipFill>
        <p:spPr>
          <a:xfrm>
            <a:off x="422312" y="1269125"/>
            <a:ext cx="1413384" cy="899491"/>
          </a:xfrm>
          <a:prstGeom prst="rect">
            <a:avLst/>
          </a:prstGeom>
          <a:noFill/>
          <a:ln>
            <a:noFill/>
          </a:ln>
        </p:spPr>
      </p:pic>
      <p:sp>
        <p:nvSpPr>
          <p:cNvPr id="370" name="Google Shape;370;p16"/>
          <p:cNvSpPr txBox="1"/>
          <p:nvPr/>
        </p:nvSpPr>
        <p:spPr>
          <a:xfrm>
            <a:off x="470253" y="2289981"/>
            <a:ext cx="1296112" cy="2462213"/>
          </a:xfrm>
          <a:prstGeom prst="rect">
            <a:avLst/>
          </a:prstGeom>
          <a:solidFill>
            <a:srgbClr val="D8D8D8"/>
          </a:solidFill>
          <a:ln>
            <a:noFill/>
          </a:ln>
          <a:effectLst>
            <a:outerShdw blurRad="50800" rotWithShape="0" algn="tl" dir="2700000" dist="762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Versi 3.0 dan selanjutnya memiliki fitur enkripsi </a:t>
            </a:r>
            <a:r>
              <a:rPr b="0" i="1" lang="en-US" sz="1400" u="none" cap="none" strike="noStrike">
                <a:solidFill>
                  <a:srgbClr val="000000"/>
                </a:solidFill>
                <a:latin typeface="Arial"/>
                <a:ea typeface="Arial"/>
                <a:cs typeface="Arial"/>
                <a:sym typeface="Arial"/>
              </a:rPr>
              <a:t>file system</a:t>
            </a:r>
            <a:r>
              <a:rPr b="0" i="0" lang="en-US" sz="1400" u="none" cap="none" strike="noStrike">
                <a:solidFill>
                  <a:srgbClr val="000000"/>
                </a:solidFill>
                <a:latin typeface="Arial"/>
                <a:ea typeface="Arial"/>
                <a:cs typeface="Arial"/>
                <a:sym typeface="Arial"/>
              </a:rPr>
              <a:t> (enkripsi menggunakan algoritma AES128, CBC, SHA256)</a:t>
            </a:r>
            <a:endParaRPr b="0" i="0" sz="1400" u="none" cap="none" strike="noStrike">
              <a:solidFill>
                <a:srgbClr val="000000"/>
              </a:solidFill>
              <a:latin typeface="Arial"/>
              <a:ea typeface="Arial"/>
              <a:cs typeface="Arial"/>
              <a:sym typeface="Arial"/>
            </a:endParaRPr>
          </a:p>
        </p:txBody>
      </p:sp>
      <p:pic>
        <p:nvPicPr>
          <p:cNvPr id="371" name="Google Shape;371;p16"/>
          <p:cNvPicPr preferRelativeResize="0"/>
          <p:nvPr/>
        </p:nvPicPr>
        <p:blipFill rotWithShape="1">
          <a:blip r:embed="rId4">
            <a:alphaModFix/>
          </a:blip>
          <a:srcRect b="0" l="0" r="0" t="0"/>
          <a:stretch/>
        </p:blipFill>
        <p:spPr>
          <a:xfrm>
            <a:off x="2129446" y="1340500"/>
            <a:ext cx="1632063" cy="899491"/>
          </a:xfrm>
          <a:prstGeom prst="rect">
            <a:avLst/>
          </a:prstGeom>
          <a:noFill/>
          <a:ln>
            <a:noFill/>
          </a:ln>
        </p:spPr>
      </p:pic>
      <p:pic>
        <p:nvPicPr>
          <p:cNvPr id="372" name="Google Shape;372;p16"/>
          <p:cNvPicPr preferRelativeResize="0"/>
          <p:nvPr/>
        </p:nvPicPr>
        <p:blipFill rotWithShape="1">
          <a:blip r:embed="rId5">
            <a:alphaModFix/>
          </a:blip>
          <a:srcRect b="0" l="0" r="0" t="0"/>
          <a:stretch/>
        </p:blipFill>
        <p:spPr>
          <a:xfrm>
            <a:off x="4405736" y="1392969"/>
            <a:ext cx="1953514" cy="897012"/>
          </a:xfrm>
          <a:prstGeom prst="rect">
            <a:avLst/>
          </a:prstGeom>
          <a:noFill/>
          <a:ln>
            <a:noFill/>
          </a:ln>
        </p:spPr>
      </p:pic>
      <p:pic>
        <p:nvPicPr>
          <p:cNvPr id="373" name="Google Shape;373;p16"/>
          <p:cNvPicPr preferRelativeResize="0"/>
          <p:nvPr/>
        </p:nvPicPr>
        <p:blipFill rotWithShape="1">
          <a:blip r:embed="rId6">
            <a:alphaModFix/>
          </a:blip>
          <a:srcRect b="0" l="0" r="0" t="0"/>
          <a:stretch/>
        </p:blipFill>
        <p:spPr>
          <a:xfrm>
            <a:off x="6729132" y="1340500"/>
            <a:ext cx="1926296" cy="820170"/>
          </a:xfrm>
          <a:prstGeom prst="rect">
            <a:avLst/>
          </a:prstGeom>
          <a:noFill/>
          <a:ln>
            <a:noFill/>
          </a:ln>
        </p:spPr>
      </p:pic>
      <p:sp>
        <p:nvSpPr>
          <p:cNvPr id="374" name="Google Shape;374;p16"/>
          <p:cNvSpPr txBox="1"/>
          <p:nvPr/>
        </p:nvSpPr>
        <p:spPr>
          <a:xfrm>
            <a:off x="2376544" y="2307082"/>
            <a:ext cx="1526411" cy="2246769"/>
          </a:xfrm>
          <a:prstGeom prst="rect">
            <a:avLst/>
          </a:prstGeom>
          <a:solidFill>
            <a:srgbClr val="D8D8D8"/>
          </a:solidFill>
          <a:ln>
            <a:noFill/>
          </a:ln>
          <a:effectLst>
            <a:outerShdw blurRad="50800" rotWithShape="0" algn="tl" dir="2700000" dist="762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iOS4 dan selanjutnya memiliki fitur enkripsi dengan algoritma AES256 untuk mengenkripsi semua data yang tersimpan di memori</a:t>
            </a:r>
            <a:endParaRPr b="0" i="0" sz="1400" u="none" cap="none" strike="noStrike">
              <a:solidFill>
                <a:srgbClr val="000000"/>
              </a:solidFill>
              <a:latin typeface="Arial"/>
              <a:ea typeface="Arial"/>
              <a:cs typeface="Arial"/>
              <a:sym typeface="Arial"/>
            </a:endParaRPr>
          </a:p>
        </p:txBody>
      </p:sp>
      <p:sp>
        <p:nvSpPr>
          <p:cNvPr id="375" name="Google Shape;375;p16"/>
          <p:cNvSpPr txBox="1"/>
          <p:nvPr/>
        </p:nvSpPr>
        <p:spPr>
          <a:xfrm>
            <a:off x="4475112" y="2413274"/>
            <a:ext cx="1814762" cy="1384995"/>
          </a:xfrm>
          <a:prstGeom prst="rect">
            <a:avLst/>
          </a:prstGeom>
          <a:solidFill>
            <a:srgbClr val="D8D8D8"/>
          </a:solidFill>
          <a:ln>
            <a:noFill/>
          </a:ln>
          <a:effectLst>
            <a:outerShdw blurRad="50800" rotWithShape="0" algn="tl" dir="2700000" dist="762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Memiliki  beberapa algoritma enkripsi seperti AES, SHA1, SHA256, HMACSHA1, HMACSHA256</a:t>
            </a:r>
            <a:endParaRPr b="0" i="0" sz="1400" u="none" cap="none" strike="noStrike">
              <a:solidFill>
                <a:srgbClr val="000000"/>
              </a:solidFill>
              <a:latin typeface="Arial"/>
              <a:ea typeface="Arial"/>
              <a:cs typeface="Arial"/>
              <a:sym typeface="Arial"/>
            </a:endParaRPr>
          </a:p>
        </p:txBody>
      </p:sp>
      <p:sp>
        <p:nvSpPr>
          <p:cNvPr id="376" name="Google Shape;376;p16"/>
          <p:cNvSpPr txBox="1"/>
          <p:nvPr/>
        </p:nvSpPr>
        <p:spPr>
          <a:xfrm>
            <a:off x="6820636" y="2255193"/>
            <a:ext cx="1743300" cy="2031900"/>
          </a:xfrm>
          <a:prstGeom prst="rect">
            <a:avLst/>
          </a:prstGeom>
          <a:solidFill>
            <a:srgbClr val="D8D8D8"/>
          </a:solidFill>
          <a:ln>
            <a:noFill/>
          </a:ln>
          <a:effectLst>
            <a:outerShdw blurRad="50800" rotWithShape="0" algn="tl" dir="2700000" dist="762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Enkripsi menggunakan kunci enkripsi simetrik saat transfer data antara </a:t>
            </a:r>
            <a:r>
              <a:rPr b="0" i="1" lang="en-US" sz="1400" u="none" cap="none" strike="noStrike">
                <a:solidFill>
                  <a:srgbClr val="000000"/>
                </a:solidFill>
                <a:latin typeface="Arial"/>
                <a:ea typeface="Arial"/>
                <a:cs typeface="Arial"/>
                <a:sym typeface="Arial"/>
              </a:rPr>
              <a:t>Blackberry device </a:t>
            </a:r>
            <a:r>
              <a:rPr b="0" i="0" lang="en-US" sz="1400" u="none" cap="none" strike="noStrike">
                <a:solidFill>
                  <a:srgbClr val="000000"/>
                </a:solidFill>
                <a:latin typeface="Arial"/>
                <a:ea typeface="Arial"/>
                <a:cs typeface="Arial"/>
                <a:sym typeface="Arial"/>
              </a:rPr>
              <a:t>dan </a:t>
            </a:r>
            <a:r>
              <a:rPr b="0" i="1" lang="en-US" sz="1400" u="none" cap="none" strike="noStrike">
                <a:solidFill>
                  <a:srgbClr val="000000"/>
                </a:solidFill>
                <a:latin typeface="Arial"/>
                <a:ea typeface="Arial"/>
                <a:cs typeface="Arial"/>
                <a:sym typeface="Arial"/>
              </a:rPr>
              <a:t>Blackberry enterprise serve</a:t>
            </a:r>
            <a:endParaRPr b="0" i="0" sz="1400" u="none" cap="none" strike="noStrike">
              <a:solidFill>
                <a:srgbClr val="000000"/>
              </a:solidFill>
              <a:latin typeface="Arial"/>
              <a:ea typeface="Arial"/>
              <a:cs typeface="Arial"/>
              <a:sym typeface="Arial"/>
            </a:endParaRPr>
          </a:p>
        </p:txBody>
      </p:sp>
      <p:sp>
        <p:nvSpPr>
          <p:cNvPr id="377" name="Google Shape;377;p1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7"/>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3" name="Google Shape;383;p17"/>
          <p:cNvSpPr/>
          <p:nvPr/>
        </p:nvSpPr>
        <p:spPr>
          <a:xfrm>
            <a:off x="331181" y="268524"/>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PEMROGRAMAN MOBILE</a:t>
            </a:r>
            <a:endParaRPr b="0" i="0" sz="1400" u="none" cap="none" strike="noStrike">
              <a:solidFill>
                <a:srgbClr val="000000"/>
              </a:solidFill>
              <a:latin typeface="Arial"/>
              <a:ea typeface="Arial"/>
              <a:cs typeface="Arial"/>
              <a:sym typeface="Arial"/>
            </a:endParaRPr>
          </a:p>
        </p:txBody>
      </p:sp>
      <p:sp>
        <p:nvSpPr>
          <p:cNvPr id="384" name="Google Shape;384;p17"/>
          <p:cNvSpPr/>
          <p:nvPr/>
        </p:nvSpPr>
        <p:spPr>
          <a:xfrm>
            <a:off x="4572000" y="1026727"/>
            <a:ext cx="4223208" cy="31392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Pemrograman Mobile</a:t>
            </a:r>
            <a:r>
              <a:rPr b="0" i="0" lang="en-US" sz="1800" u="none" cap="none" strike="noStrike">
                <a:solidFill>
                  <a:schemeClr val="dk1"/>
                </a:solidFill>
                <a:latin typeface="Arial"/>
                <a:ea typeface="Arial"/>
                <a:cs typeface="Arial"/>
                <a:sym typeface="Arial"/>
              </a:rPr>
              <a:t> adalah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444444"/>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pemrograman yang ditujukan untuk pembuatan aplikasi diperangkat mobile.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Diterapkan di mobile/Handphone atau Laptop.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85" name="Google Shape;385;p17"/>
          <p:cNvPicPr preferRelativeResize="0"/>
          <p:nvPr/>
        </p:nvPicPr>
        <p:blipFill rotWithShape="1">
          <a:blip r:embed="rId3">
            <a:alphaModFix/>
          </a:blip>
          <a:srcRect b="0" l="0" r="0" t="0"/>
          <a:stretch/>
        </p:blipFill>
        <p:spPr>
          <a:xfrm>
            <a:off x="695982" y="1213261"/>
            <a:ext cx="3665993" cy="2749106"/>
          </a:xfrm>
          <a:prstGeom prst="rect">
            <a:avLst/>
          </a:prstGeom>
          <a:noFill/>
          <a:ln>
            <a:noFill/>
          </a:ln>
        </p:spPr>
      </p:pic>
      <p:sp>
        <p:nvSpPr>
          <p:cNvPr id="386" name="Google Shape;386;p1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8"/>
          <p:cNvSpPr txBox="1"/>
          <p:nvPr/>
        </p:nvSpPr>
        <p:spPr>
          <a:xfrm>
            <a:off x="-707950" y="252759"/>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2" name="Google Shape;392;p18"/>
          <p:cNvSpPr/>
          <p:nvPr/>
        </p:nvSpPr>
        <p:spPr>
          <a:xfrm>
            <a:off x="331181" y="252759"/>
            <a:ext cx="5650217"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Arial"/>
                <a:ea typeface="Arial"/>
                <a:cs typeface="Arial"/>
                <a:sym typeface="Arial"/>
              </a:rPr>
              <a:t>BAHASA PEMROGRAMAN BERBASIS MOBILE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p:txBody>
      </p:sp>
      <p:sp>
        <p:nvSpPr>
          <p:cNvPr id="393" name="Google Shape;393;p18"/>
          <p:cNvSpPr/>
          <p:nvPr/>
        </p:nvSpPr>
        <p:spPr>
          <a:xfrm>
            <a:off x="4572000" y="1010962"/>
            <a:ext cx="4223208" cy="17542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Arial"/>
                <a:ea typeface="Arial"/>
                <a:cs typeface="Arial"/>
                <a:sym typeface="Arial"/>
              </a:rPr>
              <a:t>Beberapa faktor utama yang mempengaruhi pemilihan bahasa pemrograman tertentu adalah: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394" name="Google Shape;394;p18"/>
          <p:cNvPicPr preferRelativeResize="0"/>
          <p:nvPr/>
        </p:nvPicPr>
        <p:blipFill rotWithShape="1">
          <a:blip r:embed="rId3">
            <a:alphaModFix/>
          </a:blip>
          <a:srcRect b="0" l="0" r="0" t="0"/>
          <a:stretch/>
        </p:blipFill>
        <p:spPr>
          <a:xfrm>
            <a:off x="695981" y="1157738"/>
            <a:ext cx="3617601" cy="1997914"/>
          </a:xfrm>
          <a:prstGeom prst="rect">
            <a:avLst/>
          </a:prstGeom>
          <a:noFill/>
          <a:ln>
            <a:noFill/>
          </a:ln>
        </p:spPr>
      </p:pic>
      <p:sp>
        <p:nvSpPr>
          <p:cNvPr id="395" name="Google Shape;395;p18"/>
          <p:cNvSpPr/>
          <p:nvPr/>
        </p:nvSpPr>
        <p:spPr>
          <a:xfrm>
            <a:off x="695980" y="3255611"/>
            <a:ext cx="8099227" cy="175432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303030"/>
                </a:solidFill>
                <a:latin typeface="Arial"/>
                <a:ea typeface="Arial"/>
                <a:cs typeface="Arial"/>
                <a:sym typeface="Arial"/>
              </a:rPr>
              <a:t>Keseluruhan strategi pengembangan aplikasi seluler </a:t>
            </a:r>
            <a:r>
              <a:rPr b="0" i="1" lang="en-US" sz="1800" u="none" cap="none" strike="noStrike">
                <a:solidFill>
                  <a:srgbClr val="303030"/>
                </a:solidFill>
                <a:latin typeface="Arial"/>
                <a:ea typeface="Arial"/>
                <a:cs typeface="Arial"/>
                <a:sym typeface="Arial"/>
              </a:rPr>
              <a:t>native</a:t>
            </a:r>
            <a:r>
              <a:rPr b="0" i="0" lang="en-US" sz="1800" u="none" cap="none" strike="noStrike">
                <a:solidFill>
                  <a:srgbClr val="303030"/>
                </a:solidFill>
                <a:latin typeface="Arial"/>
                <a:ea typeface="Arial"/>
                <a:cs typeface="Arial"/>
                <a:sym typeface="Arial"/>
              </a:rPr>
              <a:t>, </a:t>
            </a:r>
            <a:r>
              <a:rPr b="0" i="1" lang="en-US" sz="1800" u="none" cap="none" strike="noStrike">
                <a:solidFill>
                  <a:srgbClr val="303030"/>
                </a:solidFill>
                <a:latin typeface="Arial"/>
                <a:ea typeface="Arial"/>
                <a:cs typeface="Arial"/>
                <a:sym typeface="Arial"/>
              </a:rPr>
              <a:t>cross platform</a:t>
            </a:r>
            <a:r>
              <a:rPr b="0" i="0" lang="en-US" sz="1800" u="none" cap="none" strike="noStrike">
                <a:solidFill>
                  <a:srgbClr val="303030"/>
                </a:solidFill>
                <a:latin typeface="Arial"/>
                <a:ea typeface="Arial"/>
                <a:cs typeface="Arial"/>
                <a:sym typeface="Arial"/>
              </a:rPr>
              <a:t>, </a:t>
            </a:r>
            <a:r>
              <a:rPr b="0" i="1" lang="en-US" sz="1800" u="none" cap="none" strike="noStrike">
                <a:solidFill>
                  <a:srgbClr val="303030"/>
                </a:solidFill>
                <a:latin typeface="Arial"/>
                <a:ea typeface="Arial"/>
                <a:cs typeface="Arial"/>
                <a:sym typeface="Arial"/>
              </a:rPr>
              <a:t>hybrid</a:t>
            </a:r>
            <a:r>
              <a:rPr b="0" i="0" lang="en-US" sz="1800" u="none" cap="none" strike="noStrike">
                <a:solidFill>
                  <a:srgbClr val="303030"/>
                </a:solidFill>
                <a:latin typeface="Arial"/>
                <a:ea typeface="Arial"/>
                <a:cs typeface="Arial"/>
                <a:sym typeface="Arial"/>
              </a:rPr>
              <a:t> dan sebagainya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303030"/>
                </a:solidFill>
                <a:latin typeface="Arial"/>
                <a:ea typeface="Arial"/>
                <a:cs typeface="Arial"/>
                <a:sym typeface="Arial"/>
              </a:rPr>
              <a:t>Skill set dari tim pengembangan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303030"/>
                </a:solidFill>
                <a:latin typeface="Arial"/>
                <a:ea typeface="Arial"/>
                <a:cs typeface="Arial"/>
                <a:sym typeface="Arial"/>
              </a:rPr>
              <a:t>Sasaran pengguna aplikasi dan dukungan platform yang dipilih</a:t>
            </a:r>
            <a:endParaRPr b="0" i="0" sz="1800" u="none" cap="none" strike="noStrike">
              <a:solidFill>
                <a:srgbClr val="30303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303030"/>
                </a:solidFill>
                <a:latin typeface="Arial"/>
                <a:ea typeface="Arial"/>
                <a:cs typeface="Arial"/>
                <a:sym typeface="Arial"/>
              </a:rPr>
              <a:t>Kebutuhan khusus aplikasi.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303030"/>
                </a:solidFill>
                <a:latin typeface="Arial"/>
                <a:ea typeface="Arial"/>
                <a:cs typeface="Arial"/>
                <a:sym typeface="Arial"/>
              </a:rPr>
              <a:t>Kategori aplikasi : Utility, games, B2B atau B2C dan lainnya.</a:t>
            </a:r>
            <a:endParaRPr b="0" i="0" sz="1800" u="none" cap="none" strike="noStrike">
              <a:solidFill>
                <a:srgbClr val="000000"/>
              </a:solidFill>
              <a:latin typeface="Arial"/>
              <a:ea typeface="Arial"/>
              <a:cs typeface="Arial"/>
              <a:sym typeface="Arial"/>
            </a:endParaRPr>
          </a:p>
        </p:txBody>
      </p:sp>
      <p:sp>
        <p:nvSpPr>
          <p:cNvPr id="396" name="Google Shape;396;p1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2" name="Google Shape;402;p19"/>
          <p:cNvSpPr/>
          <p:nvPr/>
        </p:nvSpPr>
        <p:spPr>
          <a:xfrm>
            <a:off x="4572000" y="677175"/>
            <a:ext cx="4223208" cy="161578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Bahasa Pemrograman mana yang sesuai dengan Strategi Pengembangan Aplikasi Mobile?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403" name="Google Shape;403;p19"/>
          <p:cNvPicPr preferRelativeResize="0"/>
          <p:nvPr/>
        </p:nvPicPr>
        <p:blipFill rotWithShape="1">
          <a:blip r:embed="rId3">
            <a:alphaModFix/>
          </a:blip>
          <a:srcRect b="0" l="0" r="0" t="0"/>
          <a:stretch/>
        </p:blipFill>
        <p:spPr>
          <a:xfrm>
            <a:off x="695980" y="636903"/>
            <a:ext cx="3783844" cy="2324308"/>
          </a:xfrm>
          <a:prstGeom prst="rect">
            <a:avLst/>
          </a:prstGeom>
          <a:noFill/>
          <a:ln>
            <a:noFill/>
          </a:ln>
        </p:spPr>
      </p:pic>
      <p:pic>
        <p:nvPicPr>
          <p:cNvPr id="404" name="Google Shape;404;p19"/>
          <p:cNvPicPr preferRelativeResize="0"/>
          <p:nvPr/>
        </p:nvPicPr>
        <p:blipFill rotWithShape="1">
          <a:blip r:embed="rId4">
            <a:alphaModFix/>
          </a:blip>
          <a:srcRect b="0" l="0" r="0" t="0"/>
          <a:stretch/>
        </p:blipFill>
        <p:spPr>
          <a:xfrm>
            <a:off x="4676159" y="2511656"/>
            <a:ext cx="3423186" cy="2552873"/>
          </a:xfrm>
          <a:prstGeom prst="rect">
            <a:avLst/>
          </a:prstGeom>
          <a:noFill/>
          <a:ln>
            <a:noFill/>
          </a:ln>
        </p:spPr>
      </p:pic>
      <p:sp>
        <p:nvSpPr>
          <p:cNvPr id="405" name="Google Shape;405;p1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
          <p:cNvSpPr txBox="1"/>
          <p:nvPr/>
        </p:nvSpPr>
        <p:spPr>
          <a:xfrm>
            <a:off x="251101" y="913144"/>
            <a:ext cx="1972200" cy="369300"/>
          </a:xfrm>
          <a:prstGeom prst="rect">
            <a:avLst/>
          </a:prstGeom>
          <a:noFill/>
          <a:ln>
            <a:noFill/>
          </a:ln>
        </p:spPr>
        <p:txBody>
          <a:bodyPr anchorCtr="0" anchor="t" bIns="0" lIns="54000" spcFirstLastPara="1" rIns="27000" wrap="square" tIns="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Profil Pengajar</a:t>
            </a:r>
            <a:endParaRPr b="0" i="0" sz="2400" u="none" cap="none" strike="noStrike">
              <a:solidFill>
                <a:schemeClr val="dk1"/>
              </a:solidFill>
              <a:latin typeface="Calibri"/>
              <a:ea typeface="Calibri"/>
              <a:cs typeface="Calibri"/>
              <a:sym typeface="Calibri"/>
            </a:endParaRPr>
          </a:p>
        </p:txBody>
      </p:sp>
      <p:sp>
        <p:nvSpPr>
          <p:cNvPr id="233" name="Google Shape;233;p1"/>
          <p:cNvSpPr/>
          <p:nvPr/>
        </p:nvSpPr>
        <p:spPr>
          <a:xfrm>
            <a:off x="3103693" y="1105606"/>
            <a:ext cx="5403300" cy="990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234" name="Google Shape;234;p1"/>
          <p:cNvSpPr/>
          <p:nvPr/>
        </p:nvSpPr>
        <p:spPr>
          <a:xfrm>
            <a:off x="3103688" y="2194875"/>
            <a:ext cx="5403300" cy="1800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235" name="Google Shape;235;p1"/>
          <p:cNvSpPr/>
          <p:nvPr/>
        </p:nvSpPr>
        <p:spPr>
          <a:xfrm>
            <a:off x="3103688" y="4141407"/>
            <a:ext cx="5403300" cy="8241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nvGrpSpPr>
          <p:cNvPr id="236" name="Google Shape;236;p1"/>
          <p:cNvGrpSpPr/>
          <p:nvPr/>
        </p:nvGrpSpPr>
        <p:grpSpPr>
          <a:xfrm>
            <a:off x="3158378" y="1116544"/>
            <a:ext cx="5296275" cy="790953"/>
            <a:chOff x="5735170" y="2041582"/>
            <a:chExt cx="7061700" cy="1054604"/>
          </a:xfrm>
        </p:grpSpPr>
        <p:sp>
          <p:nvSpPr>
            <p:cNvPr id="237" name="Google Shape;237;p1"/>
            <p:cNvSpPr txBox="1"/>
            <p:nvPr/>
          </p:nvSpPr>
          <p:spPr>
            <a:xfrm>
              <a:off x="5735170" y="2041582"/>
              <a:ext cx="7061700" cy="482400"/>
            </a:xfrm>
            <a:prstGeom prst="rect">
              <a:avLst/>
            </a:prstGeom>
            <a:noFill/>
            <a:ln>
              <a:noFill/>
            </a:ln>
          </p:spPr>
          <p:txBody>
            <a:bodyPr anchorCtr="0" anchor="t" bIns="34275" lIns="67500" spcFirstLastPara="1" rIns="81000" wrap="square" tIns="3427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Latar Belakang Pendidikan</a:t>
              </a:r>
              <a:endParaRPr b="1" i="0" sz="1900" u="none" cap="none" strike="noStrike">
                <a:solidFill>
                  <a:schemeClr val="dk1"/>
                </a:solidFill>
                <a:latin typeface="Calibri"/>
                <a:ea typeface="Calibri"/>
                <a:cs typeface="Calibri"/>
                <a:sym typeface="Calibri"/>
              </a:endParaRPr>
            </a:p>
          </p:txBody>
        </p:sp>
        <p:sp>
          <p:nvSpPr>
            <p:cNvPr id="238" name="Google Shape;238;p1"/>
            <p:cNvSpPr txBox="1"/>
            <p:nvPr/>
          </p:nvSpPr>
          <p:spPr>
            <a:xfrm>
              <a:off x="5735170" y="2552487"/>
              <a:ext cx="7061700" cy="543699"/>
            </a:xfrm>
            <a:prstGeom prst="rect">
              <a:avLst/>
            </a:prstGeom>
            <a:noFill/>
            <a:ln>
              <a:noFill/>
            </a:ln>
          </p:spPr>
          <p:txBody>
            <a:bodyPr anchorCtr="0" anchor="t" bIns="34275" lIns="54000" spcFirstLastPara="1" rIns="81000" wrap="square" tIns="34275">
              <a:spAutoFit/>
            </a:bodyPr>
            <a:lstStyle/>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Universitas Gadjah Mada (S2)</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Universitas Negeri Semarang (S1)</a:t>
              </a:r>
              <a:endParaRPr b="0" i="0" sz="1100" u="none" cap="none" strike="noStrike">
                <a:solidFill>
                  <a:schemeClr val="dk1"/>
                </a:solidFill>
                <a:latin typeface="Calibri"/>
                <a:ea typeface="Calibri"/>
                <a:cs typeface="Calibri"/>
                <a:sym typeface="Calibri"/>
              </a:endParaRPr>
            </a:p>
          </p:txBody>
        </p:sp>
      </p:grpSp>
      <p:grpSp>
        <p:nvGrpSpPr>
          <p:cNvPr id="239" name="Google Shape;239;p1"/>
          <p:cNvGrpSpPr/>
          <p:nvPr/>
        </p:nvGrpSpPr>
        <p:grpSpPr>
          <a:xfrm>
            <a:off x="3158400" y="2206015"/>
            <a:ext cx="5296294" cy="1975895"/>
            <a:chOff x="5735185" y="3560735"/>
            <a:chExt cx="5266800" cy="2634525"/>
          </a:xfrm>
        </p:grpSpPr>
        <p:sp>
          <p:nvSpPr>
            <p:cNvPr id="240" name="Google Shape;240;p1"/>
            <p:cNvSpPr txBox="1"/>
            <p:nvPr/>
          </p:nvSpPr>
          <p:spPr>
            <a:xfrm>
              <a:off x="5735185" y="3560735"/>
              <a:ext cx="5266800" cy="482400"/>
            </a:xfrm>
            <a:prstGeom prst="rect">
              <a:avLst/>
            </a:prstGeom>
            <a:noFill/>
            <a:ln>
              <a:noFill/>
            </a:ln>
          </p:spPr>
          <p:txBody>
            <a:bodyPr anchorCtr="0" anchor="t" bIns="34275" lIns="67500" spcFirstLastPara="1" rIns="81000" wrap="square" tIns="3427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Riwayat Pekerjaan dan Pengalaman Profesional</a:t>
              </a:r>
              <a:endParaRPr b="1" i="0" sz="1900" u="none" cap="none" strike="noStrike">
                <a:solidFill>
                  <a:schemeClr val="dk1"/>
                </a:solidFill>
                <a:latin typeface="Calibri"/>
                <a:ea typeface="Calibri"/>
                <a:cs typeface="Calibri"/>
                <a:sym typeface="Calibri"/>
              </a:endParaRPr>
            </a:p>
          </p:txBody>
        </p:sp>
        <p:sp>
          <p:nvSpPr>
            <p:cNvPr id="241" name="Google Shape;241;p1"/>
            <p:cNvSpPr txBox="1"/>
            <p:nvPr/>
          </p:nvSpPr>
          <p:spPr>
            <a:xfrm>
              <a:off x="5735185" y="4071644"/>
              <a:ext cx="5266800" cy="2123616"/>
            </a:xfrm>
            <a:prstGeom prst="rect">
              <a:avLst/>
            </a:prstGeom>
            <a:noFill/>
            <a:ln>
              <a:noFill/>
            </a:ln>
          </p:spPr>
          <p:txBody>
            <a:bodyPr anchorCtr="0" anchor="t" bIns="34275" lIns="54000" spcFirstLastPara="1" rIns="81000" wrap="square" tIns="34275">
              <a:spAutoFit/>
            </a:bodyPr>
            <a:lstStyle/>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Axar Digital as Project Manager </a:t>
              </a:r>
              <a:r>
                <a:rPr b="1" i="0" lang="en-US" sz="1100" u="none" cap="none" strike="noStrike">
                  <a:solidFill>
                    <a:schemeClr val="dk1"/>
                  </a:solidFill>
                  <a:latin typeface="Calibri"/>
                  <a:ea typeface="Calibri"/>
                  <a:cs typeface="Calibri"/>
                  <a:sym typeface="Calibri"/>
                </a:rPr>
                <a:t>Web Development</a:t>
              </a:r>
              <a:r>
                <a:rPr b="0" i="0" lang="en-US" sz="1100" u="none" cap="none" strike="noStrike">
                  <a:solidFill>
                    <a:schemeClr val="dk1"/>
                  </a:solidFill>
                  <a:latin typeface="Calibri"/>
                  <a:ea typeface="Calibri"/>
                  <a:cs typeface="Calibri"/>
                  <a:sym typeface="Calibri"/>
                </a:rPr>
                <a:t>(2021-2024)</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Universitas Bunda Mulia as Lecturer (2021-2024)</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Lokatani as Digital Marketing Manager (2023-2024)</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Dattabot/HARA as Project Manager and Copywriter (2021)</a:t>
              </a:r>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Hamparan Stone as Digital Marketing and Project Manager </a:t>
              </a:r>
              <a:r>
                <a:rPr b="1" i="0" lang="en-US" sz="1100" u="none" cap="none" strike="noStrike">
                  <a:solidFill>
                    <a:schemeClr val="dk1"/>
                  </a:solidFill>
                  <a:latin typeface="Calibri"/>
                  <a:ea typeface="Calibri"/>
                  <a:cs typeface="Calibri"/>
                  <a:sym typeface="Calibri"/>
                </a:rPr>
                <a:t>Web Development</a:t>
              </a:r>
              <a:r>
                <a:rPr b="0" i="0" lang="en-US" sz="1100" u="none" cap="none" strike="noStrike">
                  <a:solidFill>
                    <a:schemeClr val="dk1"/>
                  </a:solidFill>
                  <a:latin typeface="Calibri"/>
                  <a:ea typeface="Calibri"/>
                  <a:cs typeface="Calibri"/>
                  <a:sym typeface="Calibri"/>
                </a:rPr>
                <a:t>(2020)</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Mercury Agency as Digital Marketing Planner (2019-2020)</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Yello Agency as Digital Marketing and Copywriter (2019)</a:t>
              </a:r>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Rak Kerja Agency as Project Manager </a:t>
              </a:r>
              <a:r>
                <a:rPr b="1" i="0" lang="en-US" sz="1100" u="none" cap="none" strike="noStrike">
                  <a:solidFill>
                    <a:schemeClr val="dk1"/>
                  </a:solidFill>
                  <a:latin typeface="Calibri"/>
                  <a:ea typeface="Calibri"/>
                  <a:cs typeface="Calibri"/>
                  <a:sym typeface="Calibri"/>
                </a:rPr>
                <a:t>Web Development</a:t>
              </a:r>
              <a:r>
                <a:rPr b="0" i="0" lang="en-US" sz="1100" u="none" cap="none" strike="noStrike">
                  <a:solidFill>
                    <a:schemeClr val="dk1"/>
                  </a:solidFill>
                  <a:latin typeface="Calibri"/>
                  <a:ea typeface="Calibri"/>
                  <a:cs typeface="Calibri"/>
                  <a:sym typeface="Calibri"/>
                </a:rPr>
                <a:t> (2018-2020)</a:t>
              </a:r>
              <a:endParaRPr b="0" i="0" sz="1100" u="none" cap="none" strike="noStrike">
                <a:solidFill>
                  <a:schemeClr val="dk1"/>
                </a:solidFill>
                <a:latin typeface="Calibri"/>
                <a:ea typeface="Calibri"/>
                <a:cs typeface="Calibri"/>
                <a:sym typeface="Calibri"/>
              </a:endParaRPr>
            </a:p>
          </p:txBody>
        </p:sp>
      </p:grpSp>
      <p:grpSp>
        <p:nvGrpSpPr>
          <p:cNvPr id="242" name="Google Shape;242;p1"/>
          <p:cNvGrpSpPr/>
          <p:nvPr/>
        </p:nvGrpSpPr>
        <p:grpSpPr>
          <a:xfrm>
            <a:off x="3158378" y="4152825"/>
            <a:ext cx="5296277" cy="791104"/>
            <a:chOff x="4211170" y="5079899"/>
            <a:chExt cx="7061703" cy="1054805"/>
          </a:xfrm>
        </p:grpSpPr>
        <p:sp>
          <p:nvSpPr>
            <p:cNvPr id="243" name="Google Shape;243;p1"/>
            <p:cNvSpPr txBox="1"/>
            <p:nvPr/>
          </p:nvSpPr>
          <p:spPr>
            <a:xfrm>
              <a:off x="4211170" y="5079899"/>
              <a:ext cx="7061700" cy="482400"/>
            </a:xfrm>
            <a:prstGeom prst="rect">
              <a:avLst/>
            </a:prstGeom>
            <a:noFill/>
            <a:ln>
              <a:noFill/>
            </a:ln>
          </p:spPr>
          <p:txBody>
            <a:bodyPr anchorCtr="0" anchor="t" bIns="34275" lIns="67500" spcFirstLastPara="1" rIns="81000" wrap="square" tIns="3427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Calibri"/>
                  <a:ea typeface="Calibri"/>
                  <a:cs typeface="Calibri"/>
                  <a:sym typeface="Calibri"/>
                </a:rPr>
                <a:t>Kontak Pengajar</a:t>
              </a:r>
              <a:endParaRPr b="1" i="0" sz="1900" u="none" cap="none" strike="noStrike">
                <a:solidFill>
                  <a:schemeClr val="dk1"/>
                </a:solidFill>
                <a:latin typeface="Calibri"/>
                <a:ea typeface="Calibri"/>
                <a:cs typeface="Calibri"/>
                <a:sym typeface="Calibri"/>
              </a:endParaRPr>
            </a:p>
          </p:txBody>
        </p:sp>
        <p:sp>
          <p:nvSpPr>
            <p:cNvPr id="244" name="Google Shape;244;p1"/>
            <p:cNvSpPr txBox="1"/>
            <p:nvPr/>
          </p:nvSpPr>
          <p:spPr>
            <a:xfrm>
              <a:off x="4211173" y="5590804"/>
              <a:ext cx="7061700" cy="543900"/>
            </a:xfrm>
            <a:prstGeom prst="rect">
              <a:avLst/>
            </a:prstGeom>
            <a:noFill/>
            <a:ln>
              <a:noFill/>
            </a:ln>
          </p:spPr>
          <p:txBody>
            <a:bodyPr anchorCtr="0" anchor="t" bIns="34275" lIns="54000" spcFirstLastPara="1" rIns="81000" wrap="square" tIns="34275">
              <a:spAutoFit/>
            </a:bodyPr>
            <a:lstStyle/>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Alamat Email: affixmareta@untidar.ac.id</a:t>
              </a:r>
              <a:endParaRPr b="0" i="0" sz="1100" u="none" cap="none" strike="noStrike">
                <a:solidFill>
                  <a:schemeClr val="dk1"/>
                </a:solidFill>
                <a:latin typeface="Calibri"/>
                <a:ea typeface="Calibri"/>
                <a:cs typeface="Calibri"/>
                <a:sym typeface="Calibri"/>
              </a:endParaRPr>
            </a:p>
            <a:p>
              <a:pPr indent="-234950" lvl="0" marL="342900" marR="0" rtl="0" algn="l">
                <a:lnSpc>
                  <a:spcPct val="100000"/>
                </a:lnSpc>
                <a:spcBef>
                  <a:spcPts val="0"/>
                </a:spcBef>
                <a:spcAft>
                  <a:spcPts val="0"/>
                </a:spcAft>
                <a:buClr>
                  <a:schemeClr val="dk1"/>
                </a:buClr>
                <a:buSzPts val="1100"/>
                <a:buFont typeface="Calibri"/>
                <a:buChar char="●"/>
              </a:pPr>
              <a:r>
                <a:rPr b="0" i="0" lang="en-US" sz="1100" u="none" cap="none" strike="noStrike">
                  <a:solidFill>
                    <a:schemeClr val="dk1"/>
                  </a:solidFill>
                  <a:latin typeface="Calibri"/>
                  <a:ea typeface="Calibri"/>
                  <a:cs typeface="Calibri"/>
                  <a:sym typeface="Calibri"/>
                </a:rPr>
                <a:t>Nomor Telepon/HP: 081230555391</a:t>
              </a:r>
              <a:endParaRPr b="0" i="0" sz="1100" u="none" cap="none" strike="noStrike">
                <a:solidFill>
                  <a:schemeClr val="dk1"/>
                </a:solidFill>
                <a:latin typeface="Calibri"/>
                <a:ea typeface="Calibri"/>
                <a:cs typeface="Calibri"/>
                <a:sym typeface="Calibri"/>
              </a:endParaRPr>
            </a:p>
          </p:txBody>
        </p:sp>
      </p:grpSp>
      <p:sp>
        <p:nvSpPr>
          <p:cNvPr id="245" name="Google Shape;245;p1"/>
          <p:cNvSpPr txBox="1"/>
          <p:nvPr/>
        </p:nvSpPr>
        <p:spPr>
          <a:xfrm>
            <a:off x="3051449" y="570244"/>
            <a:ext cx="5403300" cy="369300"/>
          </a:xfrm>
          <a:prstGeom prst="rect">
            <a:avLst/>
          </a:prstGeom>
          <a:noFill/>
          <a:ln>
            <a:noFill/>
          </a:ln>
        </p:spPr>
        <p:txBody>
          <a:bodyPr anchorCtr="0" anchor="t" bIns="0" lIns="54000" spcFirstLastPara="1" rIns="27000" wrap="square" tIns="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Affix Mareta, M. Eng.</a:t>
            </a:r>
            <a:endParaRPr b="1" i="0" sz="2400" u="none" cap="none" strike="noStrike">
              <a:solidFill>
                <a:schemeClr val="dk1"/>
              </a:solidFill>
              <a:latin typeface="Calibri"/>
              <a:ea typeface="Calibri"/>
              <a:cs typeface="Calibri"/>
              <a:sym typeface="Calibri"/>
            </a:endParaRPr>
          </a:p>
        </p:txBody>
      </p:sp>
      <p:pic>
        <p:nvPicPr>
          <p:cNvPr id="246" name="Google Shape;246;p1"/>
          <p:cNvPicPr preferRelativeResize="0"/>
          <p:nvPr/>
        </p:nvPicPr>
        <p:blipFill rotWithShape="1">
          <a:blip r:embed="rId3">
            <a:alphaModFix/>
          </a:blip>
          <a:srcRect b="0" l="0" r="0" t="0"/>
          <a:stretch/>
        </p:blipFill>
        <p:spPr>
          <a:xfrm>
            <a:off x="251101" y="1557692"/>
            <a:ext cx="2058962" cy="20589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0"/>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1" name="Google Shape;411;p20"/>
          <p:cNvSpPr/>
          <p:nvPr/>
        </p:nvSpPr>
        <p:spPr>
          <a:xfrm>
            <a:off x="331181" y="244876"/>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Slab"/>
                <a:ea typeface="Roboto Slab"/>
                <a:cs typeface="Roboto Slab"/>
                <a:sym typeface="Roboto Slab"/>
              </a:rPr>
              <a:t>Jenis Bahasa Pemrograman Mobile</a:t>
            </a:r>
            <a:endParaRPr b="1" i="0" sz="2400" u="none" cap="none" strike="noStrike">
              <a:solidFill>
                <a:srgbClr val="00206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2060"/>
              </a:solidFill>
              <a:latin typeface="Arial"/>
              <a:ea typeface="Arial"/>
              <a:cs typeface="Arial"/>
              <a:sym typeface="Arial"/>
            </a:endParaRPr>
          </a:p>
        </p:txBody>
      </p:sp>
      <p:sp>
        <p:nvSpPr>
          <p:cNvPr id="412" name="Google Shape;412;p20"/>
          <p:cNvSpPr/>
          <p:nvPr/>
        </p:nvSpPr>
        <p:spPr>
          <a:xfrm>
            <a:off x="331181" y="872473"/>
            <a:ext cx="8464028" cy="45858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Arial"/>
                <a:ea typeface="Arial"/>
                <a:cs typeface="Arial"/>
                <a:sym typeface="Arial"/>
              </a:rPr>
              <a:t>Sistem Operasi Mobile dan bahasa pemrograman</a:t>
            </a:r>
            <a:endParaRPr b="0" i="0" sz="20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Java Micro Edition  (sebelumnya J2ME)</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NET Compact Framework : C++, C#, VB.NET  untuk Windows Mobile</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Qualcomm’s BREW  :  C atau C++</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Symbian  : C++</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BlackBerry : Java</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Android : Java</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iPhone : Objective-C, Swiftt</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1"/>
          <p:cNvSpPr txBox="1"/>
          <p:nvPr/>
        </p:nvSpPr>
        <p:spPr>
          <a:xfrm>
            <a:off x="-707950" y="22122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9" name="Google Shape;419;p21"/>
          <p:cNvSpPr/>
          <p:nvPr/>
        </p:nvSpPr>
        <p:spPr>
          <a:xfrm>
            <a:off x="331181" y="221228"/>
            <a:ext cx="5960289"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Slab"/>
                <a:ea typeface="Roboto Slab"/>
                <a:cs typeface="Roboto Slab"/>
                <a:sym typeface="Roboto Slab"/>
              </a:rPr>
              <a:t>Komponen Alat Bantu  Pengembangan</a:t>
            </a:r>
            <a:endParaRPr b="1" i="0" sz="2400" u="none" cap="none" strike="noStrike">
              <a:solidFill>
                <a:srgbClr val="00206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2060"/>
              </a:solidFill>
              <a:latin typeface="Arial"/>
              <a:ea typeface="Arial"/>
              <a:cs typeface="Arial"/>
              <a:sym typeface="Arial"/>
            </a:endParaRPr>
          </a:p>
        </p:txBody>
      </p:sp>
      <p:sp>
        <p:nvSpPr>
          <p:cNvPr id="420" name="Google Shape;420;p21"/>
          <p:cNvSpPr/>
          <p:nvPr/>
        </p:nvSpPr>
        <p:spPr>
          <a:xfrm>
            <a:off x="339979" y="848825"/>
            <a:ext cx="8463900" cy="5078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Hardware: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Komputer development, mobile device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Software /Tool Pengembangan: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Windows Phone : Windows Phone SDK, Visual Studio Express Expression Blend (hanya di windows)</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iOS : xCode , iOS SDK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Android : Java JDK, Android SDK, Eclipse IDE, Android ADT, Android Studio IDE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Java Micro Edition : Java JDK, Java Micro Edition SDK, Netbeans IDE, Eclipse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Blackberry : Eclipse, Blackberry Plugin, Blackberry </a:t>
            </a:r>
            <a:r>
              <a:rPr lang="en-US" sz="1800"/>
              <a:t>Simulator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Pemilihan Platform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Android, iOS, Blackberry, Windows Phone, Symbian</a:t>
            </a:r>
            <a:endParaRPr b="0" i="0" sz="1400" u="none" cap="none" strike="noStrike">
              <a:solidFill>
                <a:srgbClr val="000000"/>
              </a:solidFill>
              <a:latin typeface="Arial"/>
              <a:ea typeface="Arial"/>
              <a:cs typeface="Arial"/>
              <a:sym typeface="Arial"/>
            </a:endParaRPr>
          </a:p>
          <a:p>
            <a:pPr indent="-171450" lvl="0" marL="4000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1450" lvl="0" marL="4000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1450" lvl="0" marL="4000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1450" lvl="0" marL="4000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1450" lvl="0" marL="4000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1" name="Google Shape;421;p2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2"/>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7" name="Google Shape;427;p22"/>
          <p:cNvSpPr/>
          <p:nvPr/>
        </p:nvSpPr>
        <p:spPr>
          <a:xfrm>
            <a:off x="331181" y="244876"/>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Slab"/>
                <a:ea typeface="Roboto Slab"/>
                <a:cs typeface="Roboto Slab"/>
                <a:sym typeface="Roboto Slab"/>
              </a:rPr>
              <a:t>Contoh Program Java Micro Edition </a:t>
            </a:r>
            <a:endParaRPr b="1" i="0" sz="2400" u="none" cap="none" strike="noStrike">
              <a:solidFill>
                <a:srgbClr val="00206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2060"/>
              </a:solidFill>
              <a:latin typeface="Arial"/>
              <a:ea typeface="Arial"/>
              <a:cs typeface="Arial"/>
              <a:sym typeface="Arial"/>
            </a:endParaRPr>
          </a:p>
        </p:txBody>
      </p:sp>
      <p:sp>
        <p:nvSpPr>
          <p:cNvPr id="428" name="Google Shape;428;p22"/>
          <p:cNvSpPr/>
          <p:nvPr/>
        </p:nvSpPr>
        <p:spPr>
          <a:xfrm>
            <a:off x="331181" y="1218879"/>
            <a:ext cx="4240819" cy="369291"/>
          </a:xfrm>
          <a:prstGeom prst="rect">
            <a:avLst/>
          </a:prstGeom>
          <a:noFill/>
          <a:ln>
            <a:noFill/>
          </a:ln>
        </p:spPr>
        <p:txBody>
          <a:bodyPr anchorCtr="0" anchor="t" bIns="45700" lIns="91425" spcFirstLastPara="1" rIns="91425" wrap="square" tIns="45700">
            <a:spAutoFit/>
          </a:bodyPr>
          <a:lstStyle/>
          <a:p>
            <a:pPr indent="0" lvl="0" marL="1143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9" name="Google Shape;429;p22"/>
          <p:cNvSpPr/>
          <p:nvPr/>
        </p:nvSpPr>
        <p:spPr>
          <a:xfrm>
            <a:off x="4572000" y="1003079"/>
            <a:ext cx="4223208"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0" name="Google Shape;430;p22"/>
          <p:cNvSpPr txBox="1"/>
          <p:nvPr>
            <p:ph idx="1" type="body"/>
          </p:nvPr>
        </p:nvSpPr>
        <p:spPr>
          <a:xfrm>
            <a:off x="695982" y="766401"/>
            <a:ext cx="4949444" cy="251043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US" sz="1100">
                <a:solidFill>
                  <a:srgbClr val="002060"/>
                </a:solidFill>
                <a:latin typeface="Arial"/>
                <a:ea typeface="Arial"/>
                <a:cs typeface="Arial"/>
                <a:sym typeface="Arial"/>
              </a:rPr>
              <a:t>import </a:t>
            </a:r>
            <a:r>
              <a:rPr b="0" lang="en-US" sz="1100">
                <a:solidFill>
                  <a:srgbClr val="002060"/>
                </a:solidFill>
                <a:latin typeface="Arial"/>
                <a:ea typeface="Arial"/>
                <a:cs typeface="Arial"/>
                <a:sym typeface="Arial"/>
              </a:rPr>
              <a:t>javax.microedition.lcdui.*;</a:t>
            </a:r>
            <a:br>
              <a:rPr lang="en-US" sz="1100">
                <a:solidFill>
                  <a:srgbClr val="002060"/>
                </a:solidFill>
                <a:latin typeface="Arial"/>
                <a:ea typeface="Arial"/>
                <a:cs typeface="Arial"/>
                <a:sym typeface="Arial"/>
              </a:rPr>
            </a:br>
            <a:r>
              <a:rPr lang="en-US" sz="1100">
                <a:solidFill>
                  <a:srgbClr val="002060"/>
                </a:solidFill>
                <a:latin typeface="Arial"/>
                <a:ea typeface="Arial"/>
                <a:cs typeface="Arial"/>
                <a:sym typeface="Arial"/>
              </a:rPr>
              <a:t>import </a:t>
            </a:r>
            <a:r>
              <a:rPr b="0" lang="en-US" sz="1100">
                <a:solidFill>
                  <a:srgbClr val="002060"/>
                </a:solidFill>
                <a:latin typeface="Arial"/>
                <a:ea typeface="Arial"/>
                <a:cs typeface="Arial"/>
                <a:sym typeface="Arial"/>
              </a:rPr>
              <a:t>javax.microedition.midlet.*;</a:t>
            </a:r>
            <a:br>
              <a:rPr lang="en-US" sz="1100">
                <a:solidFill>
                  <a:srgbClr val="002060"/>
                </a:solidFill>
                <a:latin typeface="Arial"/>
                <a:ea typeface="Arial"/>
                <a:cs typeface="Arial"/>
                <a:sym typeface="Arial"/>
              </a:rPr>
            </a:br>
            <a:br>
              <a:rPr lang="en-US" sz="1100">
                <a:solidFill>
                  <a:srgbClr val="002060"/>
                </a:solidFill>
                <a:latin typeface="Arial"/>
                <a:ea typeface="Arial"/>
                <a:cs typeface="Arial"/>
                <a:sym typeface="Arial"/>
              </a:rPr>
            </a:br>
            <a:r>
              <a:rPr lang="en-US" sz="1100">
                <a:solidFill>
                  <a:srgbClr val="002060"/>
                </a:solidFill>
                <a:latin typeface="Arial"/>
                <a:ea typeface="Arial"/>
                <a:cs typeface="Arial"/>
                <a:sym typeface="Arial"/>
              </a:rPr>
              <a:t>public class </a:t>
            </a:r>
            <a:r>
              <a:rPr b="0" lang="en-US" sz="1100">
                <a:solidFill>
                  <a:srgbClr val="002060"/>
                </a:solidFill>
                <a:latin typeface="Arial"/>
                <a:ea typeface="Arial"/>
                <a:cs typeface="Arial"/>
                <a:sym typeface="Arial"/>
              </a:rPr>
              <a:t>HelloWorld </a:t>
            </a:r>
            <a:r>
              <a:rPr lang="en-US" sz="1100">
                <a:solidFill>
                  <a:srgbClr val="002060"/>
                </a:solidFill>
                <a:latin typeface="Arial"/>
                <a:ea typeface="Arial"/>
                <a:cs typeface="Arial"/>
                <a:sym typeface="Arial"/>
              </a:rPr>
              <a:t>extends </a:t>
            </a:r>
            <a:r>
              <a:rPr b="0" lang="en-US" sz="1100">
                <a:solidFill>
                  <a:srgbClr val="002060"/>
                </a:solidFill>
                <a:latin typeface="Arial"/>
                <a:ea typeface="Arial"/>
                <a:cs typeface="Arial"/>
                <a:sym typeface="Arial"/>
              </a:rPr>
              <a:t>MIDlet{</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r>
              <a:rPr lang="en-US" sz="1100">
                <a:solidFill>
                  <a:srgbClr val="002060"/>
                </a:solidFill>
                <a:latin typeface="Arial"/>
                <a:ea typeface="Arial"/>
                <a:cs typeface="Arial"/>
                <a:sym typeface="Arial"/>
              </a:rPr>
              <a:t>private </a:t>
            </a:r>
            <a:r>
              <a:rPr b="0" lang="en-US" sz="1100">
                <a:solidFill>
                  <a:srgbClr val="002060"/>
                </a:solidFill>
                <a:latin typeface="Arial"/>
                <a:ea typeface="Arial"/>
                <a:cs typeface="Arial"/>
                <a:sym typeface="Arial"/>
              </a:rPr>
              <a:t>Form form;</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r>
              <a:rPr lang="en-US" sz="1100">
                <a:solidFill>
                  <a:srgbClr val="002060"/>
                </a:solidFill>
                <a:latin typeface="Arial"/>
                <a:ea typeface="Arial"/>
                <a:cs typeface="Arial"/>
                <a:sym typeface="Arial"/>
              </a:rPr>
              <a:t>private </a:t>
            </a:r>
            <a:r>
              <a:rPr b="0" lang="en-US" sz="1100">
                <a:solidFill>
                  <a:srgbClr val="002060"/>
                </a:solidFill>
                <a:latin typeface="Arial"/>
                <a:ea typeface="Arial"/>
                <a:cs typeface="Arial"/>
                <a:sym typeface="Arial"/>
              </a:rPr>
              <a:t>Display display;</a:t>
            </a:r>
            <a:br>
              <a:rPr lang="en-US" sz="1100">
                <a:solidFill>
                  <a:srgbClr val="002060"/>
                </a:solidFill>
                <a:latin typeface="Arial"/>
                <a:ea typeface="Arial"/>
                <a:cs typeface="Arial"/>
                <a:sym typeface="Arial"/>
              </a:rPr>
            </a:b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r>
              <a:rPr lang="en-US" sz="1100">
                <a:solidFill>
                  <a:srgbClr val="002060"/>
                </a:solidFill>
                <a:latin typeface="Arial"/>
                <a:ea typeface="Arial"/>
                <a:cs typeface="Arial"/>
                <a:sym typeface="Arial"/>
              </a:rPr>
              <a:t>public </a:t>
            </a:r>
            <a:r>
              <a:rPr b="0" lang="en-US" sz="1100">
                <a:solidFill>
                  <a:srgbClr val="002060"/>
                </a:solidFill>
                <a:latin typeface="Arial"/>
                <a:ea typeface="Arial"/>
                <a:cs typeface="Arial"/>
                <a:sym typeface="Arial"/>
              </a:rPr>
              <a:t>HelloWorld(){</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r>
              <a:rPr lang="en-US" sz="1100">
                <a:solidFill>
                  <a:srgbClr val="002060"/>
                </a:solidFill>
                <a:latin typeface="Arial"/>
                <a:ea typeface="Arial"/>
                <a:cs typeface="Arial"/>
                <a:sym typeface="Arial"/>
              </a:rPr>
              <a:t>super</a:t>
            </a:r>
            <a:r>
              <a:rPr b="0" lang="en-US" sz="1100">
                <a:solidFill>
                  <a:srgbClr val="002060"/>
                </a:solidFill>
                <a:latin typeface="Arial"/>
                <a:ea typeface="Arial"/>
                <a:cs typeface="Arial"/>
                <a:sym typeface="Arial"/>
              </a:rPr>
              <a:t>();</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br>
              <a:rPr lang="en-US" sz="1100">
                <a:solidFill>
                  <a:srgbClr val="002060"/>
                </a:solidFill>
                <a:latin typeface="Arial"/>
                <a:ea typeface="Arial"/>
                <a:cs typeface="Arial"/>
                <a:sym typeface="Arial"/>
              </a:rPr>
            </a:b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r>
              <a:rPr lang="en-US" sz="1100">
                <a:solidFill>
                  <a:srgbClr val="002060"/>
                </a:solidFill>
                <a:latin typeface="Arial"/>
                <a:ea typeface="Arial"/>
                <a:cs typeface="Arial"/>
                <a:sym typeface="Arial"/>
              </a:rPr>
              <a:t>public void </a:t>
            </a:r>
            <a:r>
              <a:rPr b="0" lang="en-US" sz="1100">
                <a:solidFill>
                  <a:srgbClr val="002060"/>
                </a:solidFill>
                <a:latin typeface="Arial"/>
                <a:ea typeface="Arial"/>
                <a:cs typeface="Arial"/>
                <a:sym typeface="Arial"/>
              </a:rPr>
              <a:t>startApp(){</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form = </a:t>
            </a:r>
            <a:r>
              <a:rPr lang="en-US" sz="1100">
                <a:solidFill>
                  <a:srgbClr val="002060"/>
                </a:solidFill>
                <a:latin typeface="Arial"/>
                <a:ea typeface="Arial"/>
                <a:cs typeface="Arial"/>
                <a:sym typeface="Arial"/>
              </a:rPr>
              <a:t>new </a:t>
            </a:r>
            <a:r>
              <a:rPr b="0" lang="en-US" sz="1100">
                <a:solidFill>
                  <a:srgbClr val="002060"/>
                </a:solidFill>
                <a:latin typeface="Arial"/>
                <a:ea typeface="Arial"/>
                <a:cs typeface="Arial"/>
                <a:sym typeface="Arial"/>
              </a:rPr>
              <a:t>Form("Hello World");</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String msg = "Hello World!!!!!!!";</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form.append(msg);</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display = Display.getDisplay(</a:t>
            </a:r>
            <a:r>
              <a:rPr lang="en-US" sz="1100">
                <a:solidFill>
                  <a:srgbClr val="002060"/>
                </a:solidFill>
                <a:latin typeface="Arial"/>
                <a:ea typeface="Arial"/>
                <a:cs typeface="Arial"/>
                <a:sym typeface="Arial"/>
              </a:rPr>
              <a:t>this</a:t>
            </a:r>
            <a:r>
              <a:rPr b="0" lang="en-US" sz="1100">
                <a:solidFill>
                  <a:srgbClr val="002060"/>
                </a:solidFill>
                <a:latin typeface="Arial"/>
                <a:ea typeface="Arial"/>
                <a:cs typeface="Arial"/>
                <a:sym typeface="Arial"/>
              </a:rPr>
              <a:t>);</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display.setCurrent(form);</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br>
              <a:rPr lang="en-US" sz="1100">
                <a:solidFill>
                  <a:srgbClr val="002060"/>
                </a:solidFill>
                <a:latin typeface="Arial"/>
                <a:ea typeface="Arial"/>
                <a:cs typeface="Arial"/>
                <a:sym typeface="Arial"/>
              </a:rPr>
            </a:b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r>
              <a:rPr lang="en-US" sz="1100">
                <a:solidFill>
                  <a:srgbClr val="002060"/>
                </a:solidFill>
                <a:latin typeface="Arial"/>
                <a:ea typeface="Arial"/>
                <a:cs typeface="Arial"/>
                <a:sym typeface="Arial"/>
              </a:rPr>
              <a:t>public void </a:t>
            </a:r>
            <a:r>
              <a:rPr b="0" lang="en-US" sz="1100">
                <a:solidFill>
                  <a:srgbClr val="002060"/>
                </a:solidFill>
                <a:latin typeface="Arial"/>
                <a:ea typeface="Arial"/>
                <a:cs typeface="Arial"/>
                <a:sym typeface="Arial"/>
              </a:rPr>
              <a:t>pauseApp(){}</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r>
              <a:rPr lang="en-US" sz="1100">
                <a:solidFill>
                  <a:srgbClr val="002060"/>
                </a:solidFill>
                <a:latin typeface="Arial"/>
                <a:ea typeface="Arial"/>
                <a:cs typeface="Arial"/>
                <a:sym typeface="Arial"/>
              </a:rPr>
              <a:t>public void </a:t>
            </a:r>
            <a:r>
              <a:rPr b="0" lang="en-US" sz="1100">
                <a:solidFill>
                  <a:srgbClr val="002060"/>
                </a:solidFill>
                <a:latin typeface="Arial"/>
                <a:ea typeface="Arial"/>
                <a:cs typeface="Arial"/>
                <a:sym typeface="Arial"/>
              </a:rPr>
              <a:t>destroyApp(</a:t>
            </a:r>
            <a:r>
              <a:rPr lang="en-US" sz="1100">
                <a:solidFill>
                  <a:srgbClr val="002060"/>
                </a:solidFill>
                <a:latin typeface="Arial"/>
                <a:ea typeface="Arial"/>
                <a:cs typeface="Arial"/>
                <a:sym typeface="Arial"/>
              </a:rPr>
              <a:t>boolean </a:t>
            </a:r>
            <a:r>
              <a:rPr b="0" lang="en-US" sz="1100">
                <a:solidFill>
                  <a:srgbClr val="002060"/>
                </a:solidFill>
                <a:latin typeface="Arial"/>
                <a:ea typeface="Arial"/>
                <a:cs typeface="Arial"/>
                <a:sym typeface="Arial"/>
              </a:rPr>
              <a:t>unconditional){</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notifyDestroyed();</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  }</a:t>
            </a:r>
            <a:br>
              <a:rPr lang="en-US" sz="1100">
                <a:solidFill>
                  <a:srgbClr val="002060"/>
                </a:solidFill>
                <a:latin typeface="Arial"/>
                <a:ea typeface="Arial"/>
                <a:cs typeface="Arial"/>
                <a:sym typeface="Arial"/>
              </a:rPr>
            </a:br>
            <a:r>
              <a:rPr b="0" lang="en-US" sz="1100">
                <a:solidFill>
                  <a:srgbClr val="002060"/>
                </a:solidFill>
                <a:latin typeface="Arial"/>
                <a:ea typeface="Arial"/>
                <a:cs typeface="Arial"/>
                <a:sym typeface="Arial"/>
              </a:rPr>
              <a:t>}</a:t>
            </a:r>
            <a:endParaRPr sz="1100">
              <a:solidFill>
                <a:srgbClr val="002060"/>
              </a:solidFill>
              <a:latin typeface="Arial"/>
              <a:ea typeface="Arial"/>
              <a:cs typeface="Arial"/>
              <a:sym typeface="Arial"/>
            </a:endParaRPr>
          </a:p>
        </p:txBody>
      </p:sp>
      <p:pic>
        <p:nvPicPr>
          <p:cNvPr id="431" name="Google Shape;431;p22"/>
          <p:cNvPicPr preferRelativeResize="0"/>
          <p:nvPr/>
        </p:nvPicPr>
        <p:blipFill rotWithShape="1">
          <a:blip r:embed="rId3">
            <a:alphaModFix/>
          </a:blip>
          <a:srcRect b="0" l="0" r="0" t="0"/>
          <a:stretch/>
        </p:blipFill>
        <p:spPr>
          <a:xfrm>
            <a:off x="4571999" y="908845"/>
            <a:ext cx="2097157" cy="3447951"/>
          </a:xfrm>
          <a:prstGeom prst="rect">
            <a:avLst/>
          </a:prstGeom>
          <a:noFill/>
          <a:ln>
            <a:noFill/>
          </a:ln>
        </p:spPr>
      </p:pic>
      <p:sp>
        <p:nvSpPr>
          <p:cNvPr id="432" name="Google Shape;432;p22"/>
          <p:cNvSpPr/>
          <p:nvPr/>
        </p:nvSpPr>
        <p:spPr>
          <a:xfrm>
            <a:off x="4341223" y="4384116"/>
            <a:ext cx="26084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Roboto Slab"/>
                <a:ea typeface="Roboto Slab"/>
                <a:cs typeface="Roboto Slab"/>
                <a:sym typeface="Roboto Slab"/>
              </a:rPr>
              <a:t>Output pada Emulator</a:t>
            </a:r>
            <a:endParaRPr b="1" i="0" sz="1800" u="none" cap="none" strike="noStrike">
              <a:solidFill>
                <a:srgbClr val="FF0000"/>
              </a:solidFill>
              <a:latin typeface="Roboto Slab"/>
              <a:ea typeface="Roboto Slab"/>
              <a:cs typeface="Roboto Slab"/>
              <a:sym typeface="Roboto Slab"/>
            </a:endParaRPr>
          </a:p>
        </p:txBody>
      </p:sp>
      <p:sp>
        <p:nvSpPr>
          <p:cNvPr id="433" name="Google Shape;433;p2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3"/>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9" name="Google Shape;439;p23"/>
          <p:cNvSpPr/>
          <p:nvPr/>
        </p:nvSpPr>
        <p:spPr>
          <a:xfrm>
            <a:off x="331181" y="244876"/>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Roboto Slab"/>
                <a:ea typeface="Roboto Slab"/>
                <a:cs typeface="Roboto Slab"/>
                <a:sym typeface="Roboto Slab"/>
              </a:rPr>
              <a:t>Contoh Program Android </a:t>
            </a:r>
            <a:endParaRPr b="1" i="0" sz="2800" u="none" cap="none" strike="noStrike">
              <a:solidFill>
                <a:srgbClr val="00206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2060"/>
              </a:solidFill>
              <a:latin typeface="Arial"/>
              <a:ea typeface="Arial"/>
              <a:cs typeface="Arial"/>
              <a:sym typeface="Arial"/>
            </a:endParaRPr>
          </a:p>
        </p:txBody>
      </p:sp>
      <p:sp>
        <p:nvSpPr>
          <p:cNvPr id="440" name="Google Shape;440;p23"/>
          <p:cNvSpPr txBox="1"/>
          <p:nvPr>
            <p:ph idx="1" type="body"/>
          </p:nvPr>
        </p:nvSpPr>
        <p:spPr>
          <a:xfrm>
            <a:off x="695982" y="1117859"/>
            <a:ext cx="3836442" cy="3342072"/>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US" sz="1000">
                <a:latin typeface="Courier New"/>
                <a:ea typeface="Courier New"/>
                <a:cs typeface="Courier New"/>
                <a:sym typeface="Courier New"/>
              </a:rPr>
              <a:t>public class MainActivity extends AppCompatActivity {</a:t>
            </a:r>
            <a:br>
              <a:rPr lang="en-US" sz="1000">
                <a:latin typeface="Courier New"/>
                <a:ea typeface="Courier New"/>
                <a:cs typeface="Courier New"/>
                <a:sym typeface="Courier New"/>
              </a:rPr>
            </a:br>
            <a:r>
              <a:rPr lang="en-US" sz="900">
                <a:latin typeface="Courier New"/>
                <a:ea typeface="Courier New"/>
                <a:cs typeface="Courier New"/>
                <a:sym typeface="Courier New"/>
              </a:rPr>
              <a:t>    Button btnOk,btnNext;</a:t>
            </a:r>
            <a:br>
              <a:rPr lang="en-US" sz="900">
                <a:latin typeface="Courier New"/>
                <a:ea typeface="Courier New"/>
                <a:cs typeface="Courier New"/>
                <a:sym typeface="Courier New"/>
              </a:rPr>
            </a:br>
            <a:r>
              <a:rPr lang="en-US" sz="900">
                <a:latin typeface="Courier New"/>
                <a:ea typeface="Courier New"/>
                <a:cs typeface="Courier New"/>
                <a:sym typeface="Courier New"/>
              </a:rPr>
              <a:t>    EditText editNama;</a:t>
            </a:r>
            <a:br>
              <a:rPr lang="en-US" sz="900">
                <a:latin typeface="Courier New"/>
                <a:ea typeface="Courier New"/>
                <a:cs typeface="Courier New"/>
                <a:sym typeface="Courier New"/>
              </a:rPr>
            </a:br>
            <a:r>
              <a:rPr lang="en-US" sz="900">
                <a:latin typeface="Courier New"/>
                <a:ea typeface="Courier New"/>
                <a:cs typeface="Courier New"/>
                <a:sym typeface="Courier New"/>
              </a:rPr>
              <a:t>    TextView txtHasil;</a:t>
            </a:r>
            <a:br>
              <a:rPr lang="en-US" sz="900">
                <a:latin typeface="Courier New"/>
                <a:ea typeface="Courier New"/>
                <a:cs typeface="Courier New"/>
                <a:sym typeface="Courier New"/>
              </a:rPr>
            </a:br>
            <a:r>
              <a:rPr lang="en-US" sz="900">
                <a:latin typeface="Courier New"/>
                <a:ea typeface="Courier New"/>
                <a:cs typeface="Courier New"/>
                <a:sym typeface="Courier New"/>
              </a:rPr>
              <a:t>    @Override</a:t>
            </a:r>
            <a:br>
              <a:rPr lang="en-US" sz="900">
                <a:latin typeface="Courier New"/>
                <a:ea typeface="Courier New"/>
                <a:cs typeface="Courier New"/>
                <a:sym typeface="Courier New"/>
              </a:rPr>
            </a:br>
            <a:r>
              <a:rPr lang="en-US" sz="900">
                <a:latin typeface="Courier New"/>
                <a:ea typeface="Courier New"/>
                <a:cs typeface="Courier New"/>
                <a:sym typeface="Courier New"/>
              </a:rPr>
              <a:t>    protected void onCreate(Bundle savedInstanceState) {</a:t>
            </a:r>
            <a:br>
              <a:rPr lang="en-US" sz="900">
                <a:latin typeface="Courier New"/>
                <a:ea typeface="Courier New"/>
                <a:cs typeface="Courier New"/>
                <a:sym typeface="Courier New"/>
              </a:rPr>
            </a:br>
            <a:r>
              <a:rPr lang="en-US" sz="900">
                <a:latin typeface="Courier New"/>
                <a:ea typeface="Courier New"/>
                <a:cs typeface="Courier New"/>
                <a:sym typeface="Courier New"/>
              </a:rPr>
              <a:t>        super.onCreate(savedInstanceState);</a:t>
            </a:r>
            <a:br>
              <a:rPr lang="en-US" sz="900">
                <a:latin typeface="Courier New"/>
                <a:ea typeface="Courier New"/>
                <a:cs typeface="Courier New"/>
                <a:sym typeface="Courier New"/>
              </a:rPr>
            </a:br>
            <a:r>
              <a:rPr lang="en-US" sz="900">
                <a:latin typeface="Courier New"/>
                <a:ea typeface="Courier New"/>
                <a:cs typeface="Courier New"/>
                <a:sym typeface="Courier New"/>
              </a:rPr>
              <a:t>        setContentView(R.layout.</a:t>
            </a:r>
            <a:r>
              <a:rPr i="1" lang="en-US" sz="900">
                <a:latin typeface="Courier New"/>
                <a:ea typeface="Courier New"/>
                <a:cs typeface="Courier New"/>
                <a:sym typeface="Courier New"/>
              </a:rPr>
              <a:t>activity_main</a:t>
            </a:r>
            <a:r>
              <a:rPr lang="en-US" sz="900">
                <a:latin typeface="Courier New"/>
                <a:ea typeface="Courier New"/>
                <a:cs typeface="Courier New"/>
                <a:sym typeface="Courier New"/>
              </a:rPr>
              <a:t>);</a:t>
            </a:r>
            <a:br>
              <a:rPr lang="en-US" sz="900">
                <a:latin typeface="Courier New"/>
                <a:ea typeface="Courier New"/>
                <a:cs typeface="Courier New"/>
                <a:sym typeface="Courier New"/>
              </a:rPr>
            </a:br>
            <a:r>
              <a:rPr lang="en-US" sz="900">
                <a:latin typeface="Courier New"/>
                <a:ea typeface="Courier New"/>
                <a:cs typeface="Courier New"/>
                <a:sym typeface="Courier New"/>
              </a:rPr>
              <a:t>        btnOk = (Button) findViewById(R.id.</a:t>
            </a:r>
            <a:r>
              <a:rPr i="1" lang="en-US" sz="900">
                <a:latin typeface="Courier New"/>
                <a:ea typeface="Courier New"/>
                <a:cs typeface="Courier New"/>
                <a:sym typeface="Courier New"/>
              </a:rPr>
              <a:t>btnOk</a:t>
            </a:r>
            <a:r>
              <a:rPr lang="en-US" sz="900">
                <a:latin typeface="Courier New"/>
                <a:ea typeface="Courier New"/>
                <a:cs typeface="Courier New"/>
                <a:sym typeface="Courier New"/>
              </a:rPr>
              <a:t>);</a:t>
            </a:r>
            <a:br>
              <a:rPr lang="en-US" sz="900">
                <a:latin typeface="Courier New"/>
                <a:ea typeface="Courier New"/>
                <a:cs typeface="Courier New"/>
                <a:sym typeface="Courier New"/>
              </a:rPr>
            </a:br>
            <a:r>
              <a:rPr lang="en-US" sz="900">
                <a:latin typeface="Courier New"/>
                <a:ea typeface="Courier New"/>
                <a:cs typeface="Courier New"/>
                <a:sym typeface="Courier New"/>
              </a:rPr>
              <a:t>        editNama = (EditText) findViewById(R.id.</a:t>
            </a:r>
            <a:r>
              <a:rPr i="1" lang="en-US" sz="900">
                <a:latin typeface="Courier New"/>
                <a:ea typeface="Courier New"/>
                <a:cs typeface="Courier New"/>
                <a:sym typeface="Courier New"/>
              </a:rPr>
              <a:t>editNama</a:t>
            </a:r>
            <a:r>
              <a:rPr lang="en-US" sz="900">
                <a:latin typeface="Courier New"/>
                <a:ea typeface="Courier New"/>
                <a:cs typeface="Courier New"/>
                <a:sym typeface="Courier New"/>
              </a:rPr>
              <a:t>);</a:t>
            </a:r>
            <a:br>
              <a:rPr lang="en-US" sz="900">
                <a:latin typeface="Courier New"/>
                <a:ea typeface="Courier New"/>
                <a:cs typeface="Courier New"/>
                <a:sym typeface="Courier New"/>
              </a:rPr>
            </a:br>
            <a:r>
              <a:rPr lang="en-US" sz="900">
                <a:latin typeface="Courier New"/>
                <a:ea typeface="Courier New"/>
                <a:cs typeface="Courier New"/>
                <a:sym typeface="Courier New"/>
              </a:rPr>
              <a:t>        txtHasil = (TextView) findViewById(R.id.</a:t>
            </a:r>
            <a:r>
              <a:rPr i="1" lang="en-US" sz="900">
                <a:latin typeface="Courier New"/>
                <a:ea typeface="Courier New"/>
                <a:cs typeface="Courier New"/>
                <a:sym typeface="Courier New"/>
              </a:rPr>
              <a:t>txtHasil</a:t>
            </a:r>
            <a:r>
              <a:rPr lang="en-US" sz="900">
                <a:latin typeface="Courier New"/>
                <a:ea typeface="Courier New"/>
                <a:cs typeface="Courier New"/>
                <a:sym typeface="Courier New"/>
              </a:rPr>
              <a:t>);</a:t>
            </a:r>
            <a:br>
              <a:rPr lang="en-US" sz="900">
                <a:latin typeface="Courier New"/>
                <a:ea typeface="Courier New"/>
                <a:cs typeface="Courier New"/>
                <a:sym typeface="Courier New"/>
              </a:rPr>
            </a:br>
            <a:r>
              <a:rPr lang="en-US" sz="900">
                <a:latin typeface="Courier New"/>
                <a:ea typeface="Courier New"/>
                <a:cs typeface="Courier New"/>
                <a:sym typeface="Courier New"/>
              </a:rPr>
              <a:t>        btnOk.setOnClickListener(new Button. </a:t>
            </a:r>
            <a:endParaRPr/>
          </a:p>
          <a:p>
            <a:pPr indent="0" lvl="0" marL="114300" rtl="0" algn="l">
              <a:lnSpc>
                <a:spcPct val="90000"/>
              </a:lnSpc>
              <a:spcBef>
                <a:spcPts val="1000"/>
              </a:spcBef>
              <a:spcAft>
                <a:spcPts val="0"/>
              </a:spcAft>
              <a:buSzPts val="1800"/>
              <a:buNone/>
            </a:pPr>
            <a:r>
              <a:rPr lang="en-US" sz="900">
                <a:latin typeface="Courier New"/>
                <a:ea typeface="Courier New"/>
                <a:cs typeface="Courier New"/>
                <a:sym typeface="Courier New"/>
              </a:rPr>
              <a:t>        OnClickListener() {</a:t>
            </a:r>
            <a:br>
              <a:rPr lang="en-US" sz="900">
                <a:latin typeface="Courier New"/>
                <a:ea typeface="Courier New"/>
                <a:cs typeface="Courier New"/>
                <a:sym typeface="Courier New"/>
              </a:rPr>
            </a:br>
            <a:r>
              <a:rPr lang="en-US" sz="900">
                <a:latin typeface="Courier New"/>
                <a:ea typeface="Courier New"/>
                <a:cs typeface="Courier New"/>
                <a:sym typeface="Courier New"/>
              </a:rPr>
              <a:t>               @Override</a:t>
            </a:r>
            <a:br>
              <a:rPr lang="en-US" sz="900">
                <a:latin typeface="Courier New"/>
                <a:ea typeface="Courier New"/>
                <a:cs typeface="Courier New"/>
                <a:sym typeface="Courier New"/>
              </a:rPr>
            </a:br>
            <a:r>
              <a:rPr lang="en-US" sz="900">
                <a:latin typeface="Courier New"/>
                <a:ea typeface="Courier New"/>
                <a:cs typeface="Courier New"/>
                <a:sym typeface="Courier New"/>
              </a:rPr>
              <a:t>            public void onClick(View v) {</a:t>
            </a:r>
            <a:br>
              <a:rPr lang="en-US" sz="900">
                <a:latin typeface="Courier New"/>
                <a:ea typeface="Courier New"/>
                <a:cs typeface="Courier New"/>
                <a:sym typeface="Courier New"/>
              </a:rPr>
            </a:br>
            <a:r>
              <a:rPr lang="en-US" sz="900">
                <a:latin typeface="Courier New"/>
                <a:ea typeface="Courier New"/>
                <a:cs typeface="Courier New"/>
                <a:sym typeface="Courier New"/>
              </a:rPr>
              <a:t>            txtHasil.setText("Hello " + editNama.getText().</a:t>
            </a:r>
            <a:endParaRPr/>
          </a:p>
          <a:p>
            <a:pPr indent="0" lvl="0" marL="114300" rtl="0" algn="l">
              <a:lnSpc>
                <a:spcPct val="90000"/>
              </a:lnSpc>
              <a:spcBef>
                <a:spcPts val="1000"/>
              </a:spcBef>
              <a:spcAft>
                <a:spcPts val="0"/>
              </a:spcAft>
              <a:buSzPts val="1800"/>
              <a:buNone/>
            </a:pPr>
            <a:r>
              <a:rPr lang="en-US" sz="900">
                <a:latin typeface="Courier New"/>
                <a:ea typeface="Courier New"/>
                <a:cs typeface="Courier New"/>
                <a:sym typeface="Courier New"/>
              </a:rPr>
              <a:t>            toString() + "!\nPeserta VSGA" + "");</a:t>
            </a:r>
            <a:br>
              <a:rPr lang="en-US" sz="900">
                <a:latin typeface="Courier New"/>
                <a:ea typeface="Courier New"/>
                <a:cs typeface="Courier New"/>
                <a:sym typeface="Courier New"/>
              </a:rPr>
            </a:br>
            <a:r>
              <a:rPr lang="en-US" sz="900">
                <a:latin typeface="Courier New"/>
                <a:ea typeface="Courier New"/>
                <a:cs typeface="Courier New"/>
                <a:sym typeface="Courier New"/>
              </a:rPr>
              <a:t>            }});</a:t>
            </a:r>
            <a:br>
              <a:rPr lang="en-US" sz="900">
                <a:latin typeface="Courier New"/>
                <a:ea typeface="Courier New"/>
                <a:cs typeface="Courier New"/>
                <a:sym typeface="Courier New"/>
              </a:rPr>
            </a:br>
            <a:r>
              <a:rPr lang="en-US" sz="900">
                <a:latin typeface="Courier New"/>
                <a:ea typeface="Courier New"/>
                <a:cs typeface="Courier New"/>
                <a:sym typeface="Courier New"/>
              </a:rPr>
              <a:t>       }}</a:t>
            </a:r>
            <a:br>
              <a:rPr lang="en-US" sz="900">
                <a:latin typeface="Courier New"/>
                <a:ea typeface="Courier New"/>
                <a:cs typeface="Courier New"/>
                <a:sym typeface="Courier New"/>
              </a:rPr>
            </a:br>
            <a:endParaRPr sz="1050">
              <a:latin typeface="Courier New"/>
              <a:ea typeface="Courier New"/>
              <a:cs typeface="Courier New"/>
              <a:sym typeface="Courier New"/>
            </a:endParaRPr>
          </a:p>
        </p:txBody>
      </p:sp>
      <p:grpSp>
        <p:nvGrpSpPr>
          <p:cNvPr id="441" name="Google Shape;441;p23"/>
          <p:cNvGrpSpPr/>
          <p:nvPr/>
        </p:nvGrpSpPr>
        <p:grpSpPr>
          <a:xfrm>
            <a:off x="3622396" y="1095769"/>
            <a:ext cx="5302943" cy="3648218"/>
            <a:chOff x="4541223" y="1374763"/>
            <a:chExt cx="7027385" cy="4990142"/>
          </a:xfrm>
        </p:grpSpPr>
        <p:pic>
          <p:nvPicPr>
            <p:cNvPr id="442" name="Google Shape;442;p23"/>
            <p:cNvPicPr preferRelativeResize="0"/>
            <p:nvPr/>
          </p:nvPicPr>
          <p:blipFill rotWithShape="1">
            <a:blip r:embed="rId3">
              <a:alphaModFix/>
            </a:blip>
            <a:srcRect b="0" l="0" r="0" t="0"/>
            <a:stretch/>
          </p:blipFill>
          <p:spPr>
            <a:xfrm>
              <a:off x="6312024" y="2052635"/>
              <a:ext cx="2268252" cy="3411866"/>
            </a:xfrm>
            <a:prstGeom prst="rect">
              <a:avLst/>
            </a:prstGeom>
            <a:noFill/>
            <a:ln cap="flat" cmpd="sng" w="9525">
              <a:solidFill>
                <a:schemeClr val="dk1"/>
              </a:solidFill>
              <a:prstDash val="solid"/>
              <a:miter lim="800000"/>
              <a:headEnd len="sm" w="sm" type="none"/>
              <a:tailEnd len="sm" w="sm" type="none"/>
            </a:ln>
          </p:spPr>
        </p:pic>
        <p:pic>
          <p:nvPicPr>
            <p:cNvPr id="443" name="Google Shape;443;p23"/>
            <p:cNvPicPr preferRelativeResize="0"/>
            <p:nvPr/>
          </p:nvPicPr>
          <p:blipFill rotWithShape="1">
            <a:blip r:embed="rId4">
              <a:alphaModFix/>
            </a:blip>
            <a:srcRect b="0" l="0" r="0" t="0"/>
            <a:stretch/>
          </p:blipFill>
          <p:spPr>
            <a:xfrm>
              <a:off x="9048328" y="1559429"/>
              <a:ext cx="2304255" cy="3813787"/>
            </a:xfrm>
            <a:prstGeom prst="rect">
              <a:avLst/>
            </a:prstGeom>
            <a:noFill/>
            <a:ln>
              <a:noFill/>
            </a:ln>
          </p:spPr>
        </p:pic>
        <p:sp>
          <p:nvSpPr>
            <p:cNvPr id="444" name="Google Shape;444;p23"/>
            <p:cNvSpPr txBox="1"/>
            <p:nvPr/>
          </p:nvSpPr>
          <p:spPr>
            <a:xfrm>
              <a:off x="6230820" y="5480834"/>
              <a:ext cx="2520280" cy="8840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Desain User Interface </a:t>
              </a:r>
              <a:endParaRPr b="0" i="0" sz="1400" u="none" cap="none" strike="noStrike">
                <a:solidFill>
                  <a:srgbClr val="000000"/>
                </a:solidFill>
                <a:latin typeface="Arial"/>
                <a:ea typeface="Arial"/>
                <a:cs typeface="Arial"/>
                <a:sym typeface="Arial"/>
              </a:endParaRPr>
            </a:p>
          </p:txBody>
        </p:sp>
        <p:sp>
          <p:nvSpPr>
            <p:cNvPr id="445" name="Google Shape;445;p23"/>
            <p:cNvSpPr txBox="1"/>
            <p:nvPr/>
          </p:nvSpPr>
          <p:spPr>
            <a:xfrm>
              <a:off x="8760295" y="5464501"/>
              <a:ext cx="2808313" cy="8840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Output Emulator/ / AVD</a:t>
              </a:r>
              <a:endParaRPr b="0" i="0" sz="1400" u="none" cap="none" strike="noStrike">
                <a:solidFill>
                  <a:srgbClr val="000000"/>
                </a:solidFill>
                <a:latin typeface="Arial"/>
                <a:ea typeface="Arial"/>
                <a:cs typeface="Arial"/>
                <a:sym typeface="Arial"/>
              </a:endParaRPr>
            </a:p>
          </p:txBody>
        </p:sp>
        <p:cxnSp>
          <p:nvCxnSpPr>
            <p:cNvPr id="446" name="Google Shape;446;p23"/>
            <p:cNvCxnSpPr/>
            <p:nvPr/>
          </p:nvCxnSpPr>
          <p:spPr>
            <a:xfrm flipH="1">
              <a:off x="5447928" y="2488771"/>
              <a:ext cx="1224137" cy="44775"/>
            </a:xfrm>
            <a:prstGeom prst="straightConnector1">
              <a:avLst/>
            </a:prstGeom>
            <a:noFill/>
            <a:ln cap="flat" cmpd="sng" w="12700">
              <a:solidFill>
                <a:srgbClr val="FF0000"/>
              </a:solidFill>
              <a:prstDash val="solid"/>
              <a:round/>
              <a:headEnd len="sm" w="sm" type="none"/>
              <a:tailEnd len="med" w="med" type="stealth"/>
            </a:ln>
          </p:spPr>
        </p:cxnSp>
        <p:sp>
          <p:nvSpPr>
            <p:cNvPr id="447" name="Google Shape;447;p23"/>
            <p:cNvSpPr txBox="1"/>
            <p:nvPr/>
          </p:nvSpPr>
          <p:spPr>
            <a:xfrm>
              <a:off x="4541223" y="2483604"/>
              <a:ext cx="12667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TextView</a:t>
              </a:r>
              <a:endParaRPr b="0" i="0" sz="1400" u="none" cap="none" strike="noStrike">
                <a:solidFill>
                  <a:srgbClr val="000000"/>
                </a:solidFill>
                <a:latin typeface="Arial"/>
                <a:ea typeface="Arial"/>
                <a:cs typeface="Arial"/>
                <a:sym typeface="Arial"/>
              </a:endParaRPr>
            </a:p>
          </p:txBody>
        </p:sp>
        <p:cxnSp>
          <p:nvCxnSpPr>
            <p:cNvPr id="448" name="Google Shape;448;p23"/>
            <p:cNvCxnSpPr/>
            <p:nvPr/>
          </p:nvCxnSpPr>
          <p:spPr>
            <a:xfrm rot="10800000">
              <a:off x="5600329" y="2685946"/>
              <a:ext cx="711695" cy="166990"/>
            </a:xfrm>
            <a:prstGeom prst="straightConnector1">
              <a:avLst/>
            </a:prstGeom>
            <a:noFill/>
            <a:ln cap="flat" cmpd="sng" w="12700">
              <a:solidFill>
                <a:srgbClr val="FF0000"/>
              </a:solidFill>
              <a:prstDash val="solid"/>
              <a:round/>
              <a:headEnd len="sm" w="sm" type="none"/>
              <a:tailEnd len="med" w="med" type="stealth"/>
            </a:ln>
          </p:spPr>
        </p:cxnSp>
        <p:cxnSp>
          <p:nvCxnSpPr>
            <p:cNvPr id="449" name="Google Shape;449;p23"/>
            <p:cNvCxnSpPr/>
            <p:nvPr/>
          </p:nvCxnSpPr>
          <p:spPr>
            <a:xfrm rot="10800000">
              <a:off x="5545283" y="2769441"/>
              <a:ext cx="766741" cy="671046"/>
            </a:xfrm>
            <a:prstGeom prst="straightConnector1">
              <a:avLst/>
            </a:prstGeom>
            <a:noFill/>
            <a:ln cap="flat" cmpd="sng" w="12700">
              <a:solidFill>
                <a:srgbClr val="FF0000"/>
              </a:solidFill>
              <a:prstDash val="solid"/>
              <a:round/>
              <a:headEnd len="sm" w="sm" type="none"/>
              <a:tailEnd len="med" w="med" type="stealth"/>
            </a:ln>
          </p:spPr>
        </p:cxnSp>
        <p:cxnSp>
          <p:nvCxnSpPr>
            <p:cNvPr id="450" name="Google Shape;450;p23"/>
            <p:cNvCxnSpPr/>
            <p:nvPr/>
          </p:nvCxnSpPr>
          <p:spPr>
            <a:xfrm flipH="1">
              <a:off x="5753323" y="3440487"/>
              <a:ext cx="1692828" cy="1221941"/>
            </a:xfrm>
            <a:prstGeom prst="straightConnector1">
              <a:avLst/>
            </a:prstGeom>
            <a:noFill/>
            <a:ln cap="flat" cmpd="sng" w="9525">
              <a:solidFill>
                <a:srgbClr val="4A73BB"/>
              </a:solidFill>
              <a:prstDash val="solid"/>
              <a:round/>
              <a:headEnd len="sm" w="sm" type="none"/>
              <a:tailEnd len="med" w="med" type="stealth"/>
            </a:ln>
          </p:spPr>
        </p:cxnSp>
        <p:sp>
          <p:nvSpPr>
            <p:cNvPr id="451" name="Google Shape;451;p23"/>
            <p:cNvSpPr txBox="1"/>
            <p:nvPr/>
          </p:nvSpPr>
          <p:spPr>
            <a:xfrm>
              <a:off x="5275825" y="4662428"/>
              <a:ext cx="9549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Button</a:t>
              </a:r>
              <a:endParaRPr b="0" i="0" sz="1400" u="none" cap="none" strike="noStrike">
                <a:solidFill>
                  <a:srgbClr val="000000"/>
                </a:solidFill>
                <a:latin typeface="Arial"/>
                <a:ea typeface="Arial"/>
                <a:cs typeface="Arial"/>
                <a:sym typeface="Arial"/>
              </a:endParaRPr>
            </a:p>
          </p:txBody>
        </p:sp>
        <p:cxnSp>
          <p:nvCxnSpPr>
            <p:cNvPr id="452" name="Google Shape;452;p23"/>
            <p:cNvCxnSpPr/>
            <p:nvPr/>
          </p:nvCxnSpPr>
          <p:spPr>
            <a:xfrm flipH="1" rot="10800000">
              <a:off x="7968208" y="1628800"/>
              <a:ext cx="216024" cy="1224136"/>
            </a:xfrm>
            <a:prstGeom prst="straightConnector1">
              <a:avLst/>
            </a:prstGeom>
            <a:noFill/>
            <a:ln cap="flat" cmpd="sng" w="9525">
              <a:solidFill>
                <a:srgbClr val="4A73BB"/>
              </a:solidFill>
              <a:prstDash val="solid"/>
              <a:round/>
              <a:headEnd len="sm" w="sm" type="none"/>
              <a:tailEnd len="med" w="med" type="stealth"/>
            </a:ln>
          </p:spPr>
        </p:cxnSp>
        <p:sp>
          <p:nvSpPr>
            <p:cNvPr id="453" name="Google Shape;453;p23"/>
            <p:cNvSpPr txBox="1"/>
            <p:nvPr/>
          </p:nvSpPr>
          <p:spPr>
            <a:xfrm>
              <a:off x="8091866" y="1374763"/>
              <a:ext cx="22526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EditText</a:t>
              </a:r>
              <a:endParaRPr b="0" i="0" sz="1400" u="none" cap="none" strike="noStrike">
                <a:solidFill>
                  <a:srgbClr val="000000"/>
                </a:solidFill>
                <a:latin typeface="Arial"/>
                <a:ea typeface="Arial"/>
                <a:cs typeface="Arial"/>
                <a:sym typeface="Arial"/>
              </a:endParaRPr>
            </a:p>
          </p:txBody>
        </p:sp>
      </p:grpSp>
      <p:sp>
        <p:nvSpPr>
          <p:cNvPr id="454" name="Google Shape;454;p2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4"/>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60" name="Google Shape;460;p24"/>
          <p:cNvSpPr/>
          <p:nvPr/>
        </p:nvSpPr>
        <p:spPr>
          <a:xfrm>
            <a:off x="331181" y="268524"/>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Slab"/>
                <a:ea typeface="Roboto Slab"/>
                <a:cs typeface="Roboto Slab"/>
                <a:sym typeface="Roboto Slab"/>
              </a:rPr>
              <a:t>Contoh Program i Phone untuk i OS </a:t>
            </a:r>
            <a:endParaRPr b="1" i="0" sz="2400" u="none" cap="none" strike="noStrike">
              <a:solidFill>
                <a:srgbClr val="00206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2060"/>
              </a:solidFill>
              <a:latin typeface="Arial"/>
              <a:ea typeface="Arial"/>
              <a:cs typeface="Arial"/>
              <a:sym typeface="Arial"/>
            </a:endParaRPr>
          </a:p>
        </p:txBody>
      </p:sp>
      <p:sp>
        <p:nvSpPr>
          <p:cNvPr id="461" name="Google Shape;461;p24"/>
          <p:cNvSpPr txBox="1"/>
          <p:nvPr>
            <p:ph idx="1" type="body"/>
          </p:nvPr>
        </p:nvSpPr>
        <p:spPr>
          <a:xfrm>
            <a:off x="695982" y="777684"/>
            <a:ext cx="4775989" cy="388768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US" sz="1100">
                <a:latin typeface="Courier New"/>
                <a:ea typeface="Courier New"/>
                <a:cs typeface="Courier New"/>
                <a:sym typeface="Courier New"/>
              </a:rPr>
              <a:t>#import "RWTScaryBugDoc.h" // At beginning of application:didFinishLaunchingWithOptions RWTScaryBugDoc *bug1 = [[RWTScaryBugDoc alloc] initWithTitle:@"Potato Bug" rating:4 thumbImage:[UIImage imageNamed:@"potatoBugThumb.jpg"] fullImage:[UIImage imageNamed:@"wolfSpiderThumb.jpg"] fullImage:[UIImage imageNamed:@"wolfSpider.jpg"]]; RWTScaryBugDoc *bug4 = [[RWTScaryBugDoc alloc] initWithTitle:@"Lady Bug" rating:1 thumbImage:[UIImage imageNamed:@"ladybugThumb.jpg"] fullImage:[UIImage imageNamed:@"ladybug.jpg"]]; NSMutableArray *bugs = [NSMutableArray arrayWithObjects:bug1, bug2, bug3, bug4, nil]; UINavigationController *navController = (UINavigationController *) self.window.rootViewController; RWTMasterViewController *masterController = [navController.viewControllers objectAtIndex:0]; masterController.bugs = bugs; </a:t>
            </a:r>
            <a:br>
              <a:rPr lang="en-US" sz="1100">
                <a:latin typeface="Courier New"/>
                <a:ea typeface="Courier New"/>
                <a:cs typeface="Courier New"/>
                <a:sym typeface="Courier New"/>
              </a:rPr>
            </a:br>
            <a:endParaRPr sz="1050">
              <a:latin typeface="Courier New"/>
              <a:ea typeface="Courier New"/>
              <a:cs typeface="Courier New"/>
              <a:sym typeface="Courier New"/>
            </a:endParaRPr>
          </a:p>
        </p:txBody>
      </p:sp>
      <p:pic>
        <p:nvPicPr>
          <p:cNvPr id="462" name="Google Shape;462;p24"/>
          <p:cNvPicPr preferRelativeResize="0"/>
          <p:nvPr/>
        </p:nvPicPr>
        <p:blipFill rotWithShape="1">
          <a:blip r:embed="rId3">
            <a:alphaModFix/>
          </a:blip>
          <a:srcRect b="0" l="0" r="0" t="0"/>
          <a:stretch/>
        </p:blipFill>
        <p:spPr>
          <a:xfrm>
            <a:off x="5836772" y="896121"/>
            <a:ext cx="2286324" cy="3188820"/>
          </a:xfrm>
          <a:prstGeom prst="rect">
            <a:avLst/>
          </a:prstGeom>
          <a:noFill/>
          <a:ln cap="flat" cmpd="sng" w="9525">
            <a:solidFill>
              <a:schemeClr val="dk1"/>
            </a:solidFill>
            <a:prstDash val="solid"/>
            <a:miter lim="800000"/>
            <a:headEnd len="sm" w="sm" type="none"/>
            <a:tailEnd len="sm" w="sm" type="none"/>
          </a:ln>
        </p:spPr>
      </p:pic>
      <p:sp>
        <p:nvSpPr>
          <p:cNvPr id="463" name="Google Shape;463;p24"/>
          <p:cNvSpPr txBox="1"/>
          <p:nvPr/>
        </p:nvSpPr>
        <p:spPr>
          <a:xfrm>
            <a:off x="5836772" y="4156837"/>
            <a:ext cx="248330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Output Emulator</a:t>
            </a:r>
            <a:endParaRPr b="0" i="0" sz="1400" u="none" cap="none" strike="noStrike">
              <a:solidFill>
                <a:srgbClr val="000000"/>
              </a:solidFill>
              <a:latin typeface="Arial"/>
              <a:ea typeface="Arial"/>
              <a:cs typeface="Arial"/>
              <a:sym typeface="Arial"/>
            </a:endParaRPr>
          </a:p>
        </p:txBody>
      </p:sp>
      <p:sp>
        <p:nvSpPr>
          <p:cNvPr id="464" name="Google Shape;464;p2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5"/>
          <p:cNvSpPr txBox="1"/>
          <p:nvPr/>
        </p:nvSpPr>
        <p:spPr>
          <a:xfrm>
            <a:off x="-707950" y="22122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0" name="Google Shape;470;p25"/>
          <p:cNvSpPr/>
          <p:nvPr/>
        </p:nvSpPr>
        <p:spPr>
          <a:xfrm>
            <a:off x="331181" y="221228"/>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Roboto Slab"/>
                <a:ea typeface="Roboto Slab"/>
                <a:cs typeface="Roboto Slab"/>
                <a:sym typeface="Roboto Slab"/>
              </a:rPr>
              <a:t>Bahasa Pemrograman C++</a:t>
            </a:r>
            <a:endParaRPr b="0" i="0" sz="1400" u="none" cap="none" strike="noStrike">
              <a:solidFill>
                <a:srgbClr val="000000"/>
              </a:solidFill>
              <a:latin typeface="Arial"/>
              <a:ea typeface="Arial"/>
              <a:cs typeface="Arial"/>
              <a:sym typeface="Arial"/>
            </a:endParaRPr>
          </a:p>
        </p:txBody>
      </p:sp>
      <p:sp>
        <p:nvSpPr>
          <p:cNvPr id="471" name="Google Shape;471;p25"/>
          <p:cNvSpPr/>
          <p:nvPr/>
        </p:nvSpPr>
        <p:spPr>
          <a:xfrm>
            <a:off x="331181" y="1195231"/>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5"/>
          <p:cNvSpPr/>
          <p:nvPr/>
        </p:nvSpPr>
        <p:spPr>
          <a:xfrm>
            <a:off x="4770782" y="848825"/>
            <a:ext cx="4024425" cy="20312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IDE Android Studio dapat digunakan untuk mengembangkan aplikasi android dengan bahasa pemrograman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473" name="Google Shape;473;p25"/>
          <p:cNvPicPr preferRelativeResize="0"/>
          <p:nvPr/>
        </p:nvPicPr>
        <p:blipFill rotWithShape="1">
          <a:blip r:embed="rId3">
            <a:alphaModFix/>
          </a:blip>
          <a:srcRect b="0" l="0" r="0" t="0"/>
          <a:stretch/>
        </p:blipFill>
        <p:spPr>
          <a:xfrm>
            <a:off x="695983" y="1360378"/>
            <a:ext cx="3876018" cy="2332788"/>
          </a:xfrm>
          <a:prstGeom prst="rect">
            <a:avLst/>
          </a:prstGeom>
          <a:noFill/>
          <a:ln>
            <a:noFill/>
          </a:ln>
        </p:spPr>
      </p:pic>
      <p:sp>
        <p:nvSpPr>
          <p:cNvPr id="474" name="Google Shape;474;p2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6"/>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0" name="Google Shape;480;p26"/>
          <p:cNvSpPr/>
          <p:nvPr/>
        </p:nvSpPr>
        <p:spPr>
          <a:xfrm>
            <a:off x="331181" y="24487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Roboto Slab"/>
                <a:ea typeface="Roboto Slab"/>
                <a:cs typeface="Roboto Slab"/>
                <a:sym typeface="Roboto Slab"/>
              </a:rPr>
              <a:t>Bahasa Pemrograman Kotlin</a:t>
            </a:r>
            <a:endParaRPr b="0" i="0" sz="1400" u="none" cap="none" strike="noStrike">
              <a:solidFill>
                <a:srgbClr val="000000"/>
              </a:solidFill>
              <a:latin typeface="Arial"/>
              <a:ea typeface="Arial"/>
              <a:cs typeface="Arial"/>
              <a:sym typeface="Arial"/>
            </a:endParaRPr>
          </a:p>
        </p:txBody>
      </p:sp>
      <p:sp>
        <p:nvSpPr>
          <p:cNvPr id="481" name="Google Shape;481;p26"/>
          <p:cNvSpPr/>
          <p:nvPr/>
        </p:nvSpPr>
        <p:spPr>
          <a:xfrm>
            <a:off x="331181" y="1218879"/>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6"/>
          <p:cNvSpPr/>
          <p:nvPr/>
        </p:nvSpPr>
        <p:spPr>
          <a:xfrm>
            <a:off x="4770782" y="872473"/>
            <a:ext cx="4024425" cy="24467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Kotlin</a:t>
            </a:r>
            <a:r>
              <a:rPr b="0" i="0" lang="en-US" sz="1800" u="none" cap="none" strike="noStrike">
                <a:solidFill>
                  <a:srgbClr val="000000"/>
                </a:solidFill>
                <a:latin typeface="Arial"/>
                <a:ea typeface="Arial"/>
                <a:cs typeface="Arial"/>
                <a:sym typeface="Arial"/>
              </a:rPr>
              <a:t> baru mendapatkan dukungan dari google sebagai salah satu bahasa pemrograman resmi untuk membuat aplikasi android.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483" name="Google Shape;483;p26"/>
          <p:cNvPicPr preferRelativeResize="0"/>
          <p:nvPr/>
        </p:nvPicPr>
        <p:blipFill rotWithShape="1">
          <a:blip r:embed="rId3">
            <a:alphaModFix/>
          </a:blip>
          <a:srcRect b="0" l="0" r="0" t="0"/>
          <a:stretch/>
        </p:blipFill>
        <p:spPr>
          <a:xfrm>
            <a:off x="695982" y="1131543"/>
            <a:ext cx="4024425" cy="2542605"/>
          </a:xfrm>
          <a:prstGeom prst="rect">
            <a:avLst/>
          </a:prstGeom>
          <a:noFill/>
          <a:ln>
            <a:noFill/>
          </a:ln>
        </p:spPr>
      </p:pic>
      <p:sp>
        <p:nvSpPr>
          <p:cNvPr id="484" name="Google Shape;484;p2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7"/>
          <p:cNvSpPr txBox="1"/>
          <p:nvPr/>
        </p:nvSpPr>
        <p:spPr>
          <a:xfrm>
            <a:off x="-707950" y="22122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0" name="Google Shape;490;p27"/>
          <p:cNvSpPr/>
          <p:nvPr/>
        </p:nvSpPr>
        <p:spPr>
          <a:xfrm>
            <a:off x="331181" y="221228"/>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Roboto Slab"/>
                <a:ea typeface="Roboto Slab"/>
                <a:cs typeface="Roboto Slab"/>
                <a:sym typeface="Roboto Slab"/>
              </a:rPr>
              <a:t>Bahasa Pemrograman Dart</a:t>
            </a:r>
            <a:endParaRPr b="0" i="0" sz="1400" u="none" cap="none" strike="noStrike">
              <a:solidFill>
                <a:srgbClr val="000000"/>
              </a:solidFill>
              <a:latin typeface="Arial"/>
              <a:ea typeface="Arial"/>
              <a:cs typeface="Arial"/>
              <a:sym typeface="Arial"/>
            </a:endParaRPr>
          </a:p>
        </p:txBody>
      </p:sp>
      <p:sp>
        <p:nvSpPr>
          <p:cNvPr id="491" name="Google Shape;491;p27"/>
          <p:cNvSpPr/>
          <p:nvPr/>
        </p:nvSpPr>
        <p:spPr>
          <a:xfrm>
            <a:off x="331181" y="1195231"/>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7"/>
          <p:cNvSpPr/>
          <p:nvPr/>
        </p:nvSpPr>
        <p:spPr>
          <a:xfrm>
            <a:off x="4770782" y="848825"/>
            <a:ext cx="4024425" cy="230828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Dart merupakan bahasa pemrograman yang dapat digunakan untuk membuat aplikasi berbagai platform.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493" name="Google Shape;493;p27"/>
          <p:cNvPicPr preferRelativeResize="0"/>
          <p:nvPr/>
        </p:nvPicPr>
        <p:blipFill rotWithShape="1">
          <a:blip r:embed="rId3">
            <a:alphaModFix/>
          </a:blip>
          <a:srcRect b="0" l="0" r="0" t="0"/>
          <a:stretch/>
        </p:blipFill>
        <p:spPr>
          <a:xfrm>
            <a:off x="629393" y="1137091"/>
            <a:ext cx="3843178" cy="3074274"/>
          </a:xfrm>
          <a:prstGeom prst="rect">
            <a:avLst/>
          </a:prstGeom>
          <a:noFill/>
          <a:ln>
            <a:noFill/>
          </a:ln>
        </p:spPr>
      </p:pic>
      <p:sp>
        <p:nvSpPr>
          <p:cNvPr id="494" name="Google Shape;494;p2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8"/>
          <p:cNvSpPr txBox="1"/>
          <p:nvPr/>
        </p:nvSpPr>
        <p:spPr>
          <a:xfrm>
            <a:off x="-707950" y="22122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0" name="Google Shape;500;p28"/>
          <p:cNvSpPr/>
          <p:nvPr/>
        </p:nvSpPr>
        <p:spPr>
          <a:xfrm>
            <a:off x="331181" y="221228"/>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Roboto Slab"/>
                <a:ea typeface="Roboto Slab"/>
                <a:cs typeface="Roboto Slab"/>
                <a:sym typeface="Roboto Slab"/>
              </a:rPr>
              <a:t>Bahasa Pemrograman C#</a:t>
            </a:r>
            <a:endParaRPr b="0" i="0" sz="1400" u="none" cap="none" strike="noStrike">
              <a:solidFill>
                <a:srgbClr val="000000"/>
              </a:solidFill>
              <a:latin typeface="Arial"/>
              <a:ea typeface="Arial"/>
              <a:cs typeface="Arial"/>
              <a:sym typeface="Arial"/>
            </a:endParaRPr>
          </a:p>
        </p:txBody>
      </p:sp>
      <p:sp>
        <p:nvSpPr>
          <p:cNvPr id="501" name="Google Shape;501;p28"/>
          <p:cNvSpPr/>
          <p:nvPr/>
        </p:nvSpPr>
        <p:spPr>
          <a:xfrm>
            <a:off x="331181" y="1195231"/>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8"/>
          <p:cNvSpPr/>
          <p:nvPr/>
        </p:nvSpPr>
        <p:spPr>
          <a:xfrm>
            <a:off x="4770782" y="848825"/>
            <a:ext cx="4024425" cy="18927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Xamarin merupakan tools yang diperlukan untuk mengembangkan aplikasi android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503" name="Google Shape;503;p28"/>
          <p:cNvPicPr preferRelativeResize="0"/>
          <p:nvPr/>
        </p:nvPicPr>
        <p:blipFill rotWithShape="1">
          <a:blip r:embed="rId3">
            <a:alphaModFix/>
          </a:blip>
          <a:srcRect b="0" l="0" r="0" t="0"/>
          <a:stretch/>
        </p:blipFill>
        <p:spPr>
          <a:xfrm>
            <a:off x="695982" y="1097286"/>
            <a:ext cx="4075517" cy="2826210"/>
          </a:xfrm>
          <a:prstGeom prst="rect">
            <a:avLst/>
          </a:prstGeom>
          <a:noFill/>
          <a:ln>
            <a:noFill/>
          </a:ln>
        </p:spPr>
      </p:pic>
      <p:sp>
        <p:nvSpPr>
          <p:cNvPr id="504" name="Google Shape;504;p2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9"/>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0" name="Google Shape;510;p29"/>
          <p:cNvSpPr/>
          <p:nvPr/>
        </p:nvSpPr>
        <p:spPr>
          <a:xfrm>
            <a:off x="331181" y="268524"/>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Slab"/>
                <a:ea typeface="Roboto Slab"/>
                <a:cs typeface="Roboto Slab"/>
                <a:sym typeface="Roboto Slab"/>
              </a:rPr>
              <a:t>Bahasa Pemrograman JavaScript</a:t>
            </a:r>
            <a:endParaRPr b="0" i="0" sz="1400" u="none" cap="none" strike="noStrike">
              <a:solidFill>
                <a:srgbClr val="000000"/>
              </a:solidFill>
              <a:latin typeface="Arial"/>
              <a:ea typeface="Arial"/>
              <a:cs typeface="Arial"/>
              <a:sym typeface="Arial"/>
            </a:endParaRPr>
          </a:p>
        </p:txBody>
      </p:sp>
      <p:sp>
        <p:nvSpPr>
          <p:cNvPr id="511" name="Google Shape;511;p29"/>
          <p:cNvSpPr/>
          <p:nvPr/>
        </p:nvSpPr>
        <p:spPr>
          <a:xfrm>
            <a:off x="331181" y="1242527"/>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9"/>
          <p:cNvSpPr/>
          <p:nvPr/>
        </p:nvSpPr>
        <p:spPr>
          <a:xfrm>
            <a:off x="4770782" y="896121"/>
            <a:ext cx="4024425" cy="230828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React Native, Ionic, dan PhoneGap merupakan framework yang dapat digunakan untuk mengembangkan aplikasi android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513" name="Google Shape;513;p29"/>
          <p:cNvPicPr preferRelativeResize="0"/>
          <p:nvPr/>
        </p:nvPicPr>
        <p:blipFill rotWithShape="1">
          <a:blip r:embed="rId3">
            <a:alphaModFix/>
          </a:blip>
          <a:srcRect b="0" l="0" r="0" t="0"/>
          <a:stretch/>
        </p:blipFill>
        <p:spPr>
          <a:xfrm>
            <a:off x="695982" y="1296725"/>
            <a:ext cx="3876018" cy="2920629"/>
          </a:xfrm>
          <a:prstGeom prst="rect">
            <a:avLst/>
          </a:prstGeom>
          <a:noFill/>
          <a:ln>
            <a:noFill/>
          </a:ln>
        </p:spPr>
      </p:pic>
      <p:sp>
        <p:nvSpPr>
          <p:cNvPr id="514" name="Google Shape;514;p2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
          <p:cNvSpPr/>
          <p:nvPr/>
        </p:nvSpPr>
        <p:spPr>
          <a:xfrm>
            <a:off x="331181" y="205463"/>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Deskripsi Singkat</a:t>
            </a:r>
            <a:endParaRPr b="0" i="0" sz="2800" u="none" cap="none" strike="noStrike">
              <a:solidFill>
                <a:srgbClr val="002060"/>
              </a:solidFill>
              <a:latin typeface="Arial"/>
              <a:ea typeface="Arial"/>
              <a:cs typeface="Arial"/>
              <a:sym typeface="Arial"/>
            </a:endParaRPr>
          </a:p>
        </p:txBody>
      </p:sp>
      <p:sp>
        <p:nvSpPr>
          <p:cNvPr id="252" name="Google Shape;252;p3"/>
          <p:cNvSpPr/>
          <p:nvPr/>
        </p:nvSpPr>
        <p:spPr>
          <a:xfrm>
            <a:off x="331181" y="729933"/>
            <a:ext cx="8464028" cy="440116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Deskripsi Singkat mengenai Topik</a:t>
            </a:r>
            <a:endParaRPr b="1" i="0" sz="1400" u="none" cap="none" strike="noStrike">
              <a:solidFill>
                <a:srgbClr val="FF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Materi ini berisi penjelasan mengenai cara menunjukkan </a:t>
            </a:r>
            <a:r>
              <a:rPr b="0" i="1" lang="en-US" sz="1400" u="none" cap="none" strike="noStrike">
                <a:solidFill>
                  <a:schemeClr val="dk1"/>
                </a:solidFill>
                <a:latin typeface="Arial"/>
                <a:ea typeface="Arial"/>
                <a:cs typeface="Arial"/>
                <a:sym typeface="Arial"/>
              </a:rPr>
              <a:t>Platform Operating</a:t>
            </a:r>
            <a:r>
              <a:rPr b="0" i="0" lang="en-US" sz="1400" u="none" cap="none" strike="noStrike">
                <a:solidFill>
                  <a:schemeClr val="dk1"/>
                </a:solidFill>
                <a:latin typeface="Arial"/>
                <a:ea typeface="Arial"/>
                <a:cs typeface="Arial"/>
                <a:sym typeface="Arial"/>
              </a:rPr>
              <a:t> Sistem serta Bahasa Pemrograman di dalam Perangkat Lunak (Dasar Java untuk Mobile Programming)</a:t>
            </a:r>
            <a:endParaRPr b="1"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Tujuan Pelatihan</a:t>
            </a:r>
            <a:endParaRPr b="1" i="0" sz="1400" u="none" cap="none" strike="noStrike">
              <a:solidFill>
                <a:srgbClr val="FF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Peserta mampu menunjukkan arsitektur dasar sistem operasi berbasis mobile sesuai dengan perangkat keras yang digunakan.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Peserta mampu menunjukkan platform sistem operasi berbasis mobile sesuai dengan perangkat keras yang terkait.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Peserta mampu </a:t>
            </a:r>
            <a:r>
              <a:rPr lang="en-US">
                <a:solidFill>
                  <a:schemeClr val="dk1"/>
                </a:solidFill>
              </a:rPr>
              <a:t>menunjukkan</a:t>
            </a:r>
            <a:r>
              <a:rPr b="0" i="0" lang="en-US" sz="1400" u="none" cap="none" strike="noStrike">
                <a:solidFill>
                  <a:schemeClr val="dk1"/>
                </a:solidFill>
                <a:latin typeface="Arial"/>
                <a:ea typeface="Arial"/>
                <a:cs typeface="Arial"/>
                <a:sym typeface="Arial"/>
              </a:rPr>
              <a:t> security pada platform sistem operasi berbasis mobile sesuai dengan perangkat keras yang digunakan</a:t>
            </a:r>
            <a:endParaRPr b="0" i="0" sz="14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Peserta mampu merancang kebutuhan user berdasarkan spesifikasinya </a:t>
            </a:r>
            <a:endParaRPr b="1"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Materi Yang akan disampaikan: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Sistem Operasi</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Bahasa Pemrograman</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Dasar pemrograman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Tugas : </a:t>
            </a:r>
            <a:endParaRPr b="1" i="0" sz="1400" u="none" cap="none" strike="noStrike">
              <a:solidFill>
                <a:srgbClr val="FF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Membuat algoritma untuk Pemrograman Mobile Android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3" name="Google Shape;253;p3"/>
          <p:cNvSpPr txBox="1"/>
          <p:nvPr/>
        </p:nvSpPr>
        <p:spPr>
          <a:xfrm>
            <a:off x="0" y="4833200"/>
            <a:ext cx="1214700" cy="3102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0"/>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20" name="Google Shape;520;p30"/>
          <p:cNvSpPr/>
          <p:nvPr/>
        </p:nvSpPr>
        <p:spPr>
          <a:xfrm>
            <a:off x="331181" y="244876"/>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Slab"/>
                <a:ea typeface="Roboto Slab"/>
                <a:cs typeface="Roboto Slab"/>
                <a:sym typeface="Roboto Slab"/>
              </a:rPr>
              <a:t>Bahasa Pemrograman TypeScript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2060"/>
              </a:solidFill>
              <a:latin typeface="Roboto Slab"/>
              <a:ea typeface="Roboto Slab"/>
              <a:cs typeface="Roboto Slab"/>
              <a:sym typeface="Roboto Slab"/>
            </a:endParaRPr>
          </a:p>
        </p:txBody>
      </p:sp>
      <p:pic>
        <p:nvPicPr>
          <p:cNvPr id="521" name="Google Shape;521;p30"/>
          <p:cNvPicPr preferRelativeResize="0"/>
          <p:nvPr/>
        </p:nvPicPr>
        <p:blipFill rotWithShape="1">
          <a:blip r:embed="rId3">
            <a:alphaModFix/>
          </a:blip>
          <a:srcRect b="0" l="0" r="0" t="0"/>
          <a:stretch/>
        </p:blipFill>
        <p:spPr>
          <a:xfrm>
            <a:off x="907166" y="1194582"/>
            <a:ext cx="7329668" cy="3103925"/>
          </a:xfrm>
          <a:prstGeom prst="rect">
            <a:avLst/>
          </a:prstGeom>
          <a:noFill/>
          <a:ln>
            <a:noFill/>
          </a:ln>
        </p:spPr>
      </p:pic>
      <p:sp>
        <p:nvSpPr>
          <p:cNvPr id="522" name="Google Shape;522;p3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1"/>
          <p:cNvSpPr txBox="1"/>
          <p:nvPr/>
        </p:nvSpPr>
        <p:spPr>
          <a:xfrm>
            <a:off x="-707950" y="229111"/>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28" name="Google Shape;528;p31"/>
          <p:cNvSpPr/>
          <p:nvPr/>
        </p:nvSpPr>
        <p:spPr>
          <a:xfrm>
            <a:off x="331181" y="229111"/>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Slab"/>
                <a:ea typeface="Roboto Slab"/>
                <a:cs typeface="Roboto Slab"/>
                <a:sym typeface="Roboto Slab"/>
              </a:rPr>
              <a:t>Bahasa Pemrograman SWIFT (IOS)</a:t>
            </a:r>
            <a:endParaRPr b="0" i="0" sz="1400" u="none" cap="none" strike="noStrike">
              <a:solidFill>
                <a:srgbClr val="000000"/>
              </a:solidFill>
              <a:latin typeface="Arial"/>
              <a:ea typeface="Arial"/>
              <a:cs typeface="Arial"/>
              <a:sym typeface="Arial"/>
            </a:endParaRPr>
          </a:p>
        </p:txBody>
      </p:sp>
      <p:sp>
        <p:nvSpPr>
          <p:cNvPr id="529" name="Google Shape;529;p31"/>
          <p:cNvSpPr/>
          <p:nvPr/>
        </p:nvSpPr>
        <p:spPr>
          <a:xfrm>
            <a:off x="331181" y="1203114"/>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1"/>
          <p:cNvSpPr/>
          <p:nvPr/>
        </p:nvSpPr>
        <p:spPr>
          <a:xfrm>
            <a:off x="4770782" y="856708"/>
            <a:ext cx="4024425" cy="258528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COMPILER DAN IDE</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Swift sebuah bahasa pemrograman yang dikembangkan oleh </a:t>
            </a:r>
            <a:r>
              <a:rPr b="1" i="0" lang="en-US" sz="1800" u="none" cap="none" strike="noStrike">
                <a:solidFill>
                  <a:srgbClr val="000000"/>
                </a:solidFill>
                <a:latin typeface="Arial"/>
                <a:ea typeface="Arial"/>
                <a:cs typeface="Arial"/>
                <a:sym typeface="Arial"/>
              </a:rPr>
              <a:t>Apple Inc</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531" name="Google Shape;531;p31"/>
          <p:cNvPicPr preferRelativeResize="0"/>
          <p:nvPr/>
        </p:nvPicPr>
        <p:blipFill rotWithShape="1">
          <a:blip r:embed="rId3">
            <a:alphaModFix/>
          </a:blip>
          <a:srcRect b="0" l="0" r="0" t="0"/>
          <a:stretch/>
        </p:blipFill>
        <p:spPr>
          <a:xfrm>
            <a:off x="695982" y="1322934"/>
            <a:ext cx="3899257" cy="3162731"/>
          </a:xfrm>
          <a:prstGeom prst="rect">
            <a:avLst/>
          </a:prstGeom>
          <a:noFill/>
          <a:ln>
            <a:noFill/>
          </a:ln>
        </p:spPr>
      </p:pic>
      <p:sp>
        <p:nvSpPr>
          <p:cNvPr id="532" name="Google Shape;532;p3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
        <p:nvSpPr>
          <p:cNvPr id="533" name="Google Shape;533;p3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2"/>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9" name="Google Shape;539;p32"/>
          <p:cNvSpPr/>
          <p:nvPr/>
        </p:nvSpPr>
        <p:spPr>
          <a:xfrm>
            <a:off x="331181" y="24487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Objective-C</a:t>
            </a:r>
            <a:endParaRPr b="0" i="0" sz="1400" u="none" cap="none" strike="noStrike">
              <a:solidFill>
                <a:srgbClr val="000000"/>
              </a:solidFill>
              <a:latin typeface="Arial"/>
              <a:ea typeface="Arial"/>
              <a:cs typeface="Arial"/>
              <a:sym typeface="Arial"/>
            </a:endParaRPr>
          </a:p>
        </p:txBody>
      </p:sp>
      <p:sp>
        <p:nvSpPr>
          <p:cNvPr id="540" name="Google Shape;540;p32"/>
          <p:cNvSpPr/>
          <p:nvPr/>
        </p:nvSpPr>
        <p:spPr>
          <a:xfrm>
            <a:off x="331181" y="1218879"/>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2"/>
          <p:cNvSpPr/>
          <p:nvPr/>
        </p:nvSpPr>
        <p:spPr>
          <a:xfrm>
            <a:off x="4770782" y="872473"/>
            <a:ext cx="4024425" cy="18927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60F18"/>
                </a:solidFill>
                <a:latin typeface="Arial"/>
                <a:ea typeface="Arial"/>
                <a:cs typeface="Arial"/>
                <a:sym typeface="Arial"/>
              </a:rPr>
              <a:t>Sebelum adanya Swift, Objective-C merupakan bahasa yang dipakai untuk iOS.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542" name="Google Shape;542;p32"/>
          <p:cNvPicPr preferRelativeResize="0"/>
          <p:nvPr/>
        </p:nvPicPr>
        <p:blipFill rotWithShape="1">
          <a:blip r:embed="rId3">
            <a:alphaModFix/>
          </a:blip>
          <a:srcRect b="0" l="0" r="0" t="0"/>
          <a:stretch/>
        </p:blipFill>
        <p:spPr>
          <a:xfrm>
            <a:off x="695983" y="1136691"/>
            <a:ext cx="4074798" cy="2631549"/>
          </a:xfrm>
          <a:prstGeom prst="rect">
            <a:avLst/>
          </a:prstGeom>
          <a:noFill/>
          <a:ln>
            <a:noFill/>
          </a:ln>
        </p:spPr>
      </p:pic>
      <p:sp>
        <p:nvSpPr>
          <p:cNvPr id="543" name="Google Shape;543;p3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3"/>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9" name="Google Shape;549;p33"/>
          <p:cNvSpPr/>
          <p:nvPr/>
        </p:nvSpPr>
        <p:spPr>
          <a:xfrm>
            <a:off x="331181" y="268524"/>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CONTOH SISTEM OPERASI MOBILE</a:t>
            </a:r>
            <a:endParaRPr b="1" i="0" sz="2400" u="none" cap="none" strike="noStrike">
              <a:solidFill>
                <a:srgbClr val="002060"/>
              </a:solidFill>
              <a:latin typeface="Arial"/>
              <a:ea typeface="Arial"/>
              <a:cs typeface="Arial"/>
              <a:sym typeface="Arial"/>
            </a:endParaRPr>
          </a:p>
        </p:txBody>
      </p:sp>
      <p:sp>
        <p:nvSpPr>
          <p:cNvPr id="550" name="Google Shape;550;p33"/>
          <p:cNvSpPr/>
          <p:nvPr/>
        </p:nvSpPr>
        <p:spPr>
          <a:xfrm>
            <a:off x="331181" y="1242527"/>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3"/>
          <p:cNvSpPr/>
          <p:nvPr/>
        </p:nvSpPr>
        <p:spPr>
          <a:xfrm>
            <a:off x="4770782" y="896121"/>
            <a:ext cx="4024425" cy="1477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iOS adalah sistem operasi mobile Apple.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552" name="Google Shape;552;p33"/>
          <p:cNvPicPr preferRelativeResize="0"/>
          <p:nvPr/>
        </p:nvPicPr>
        <p:blipFill rotWithShape="1">
          <a:blip r:embed="rId3">
            <a:alphaModFix/>
          </a:blip>
          <a:srcRect b="0" l="0" r="0" t="0"/>
          <a:stretch/>
        </p:blipFill>
        <p:spPr>
          <a:xfrm>
            <a:off x="695982" y="896121"/>
            <a:ext cx="4024424" cy="3777106"/>
          </a:xfrm>
          <a:prstGeom prst="rect">
            <a:avLst/>
          </a:prstGeom>
          <a:noFill/>
          <a:ln>
            <a:noFill/>
          </a:ln>
        </p:spPr>
      </p:pic>
      <p:sp>
        <p:nvSpPr>
          <p:cNvPr id="553" name="Google Shape;553;p3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4"/>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9" name="Google Shape;559;p34"/>
          <p:cNvSpPr/>
          <p:nvPr/>
        </p:nvSpPr>
        <p:spPr>
          <a:xfrm>
            <a:off x="331181" y="24487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ANDROID</a:t>
            </a:r>
            <a:endParaRPr b="0" i="0" sz="1400" u="none" cap="none" strike="noStrike">
              <a:solidFill>
                <a:srgbClr val="000000"/>
              </a:solidFill>
              <a:latin typeface="Arial"/>
              <a:ea typeface="Arial"/>
              <a:cs typeface="Arial"/>
              <a:sym typeface="Arial"/>
            </a:endParaRPr>
          </a:p>
        </p:txBody>
      </p:sp>
      <p:sp>
        <p:nvSpPr>
          <p:cNvPr id="560" name="Google Shape;560;p34"/>
          <p:cNvSpPr/>
          <p:nvPr/>
        </p:nvSpPr>
        <p:spPr>
          <a:xfrm>
            <a:off x="331181" y="1218879"/>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4"/>
          <p:cNvSpPr/>
          <p:nvPr/>
        </p:nvSpPr>
        <p:spPr>
          <a:xfrm>
            <a:off x="4770782" y="872473"/>
            <a:ext cx="4024425" cy="32777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Android adalah sistem operasi untuk telepon seluler yang berbasis Linux. Android menyediakan platform terbuka bagi para pengembang buat menciptakan aplikasi mereka sendiri untuk digunakan oleh bermacam peranti bergerak.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562" name="Google Shape;562;p34"/>
          <p:cNvPicPr preferRelativeResize="0"/>
          <p:nvPr/>
        </p:nvPicPr>
        <p:blipFill rotWithShape="1">
          <a:blip r:embed="rId3">
            <a:alphaModFix/>
          </a:blip>
          <a:srcRect b="0" l="0" r="0" t="0"/>
          <a:stretch/>
        </p:blipFill>
        <p:spPr>
          <a:xfrm>
            <a:off x="772182" y="1019446"/>
            <a:ext cx="3236717" cy="3914458"/>
          </a:xfrm>
          <a:prstGeom prst="rect">
            <a:avLst/>
          </a:prstGeom>
          <a:noFill/>
          <a:ln>
            <a:noFill/>
          </a:ln>
        </p:spPr>
      </p:pic>
      <p:sp>
        <p:nvSpPr>
          <p:cNvPr id="563" name="Google Shape;563;p34"/>
          <p:cNvSpPr txBox="1"/>
          <p:nvPr/>
        </p:nvSpPr>
        <p:spPr>
          <a:xfrm>
            <a:off x="0" y="4774200"/>
            <a:ext cx="8799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5"/>
          <p:cNvSpPr txBox="1"/>
          <p:nvPr/>
        </p:nvSpPr>
        <p:spPr>
          <a:xfrm>
            <a:off x="-707950" y="260643"/>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9" name="Google Shape;569;p35"/>
          <p:cNvSpPr/>
          <p:nvPr/>
        </p:nvSpPr>
        <p:spPr>
          <a:xfrm>
            <a:off x="331181" y="260643"/>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WINDOWS MOBILE</a:t>
            </a:r>
            <a:endParaRPr b="0" i="0" sz="1400" u="none" cap="none" strike="noStrike">
              <a:solidFill>
                <a:srgbClr val="000000"/>
              </a:solidFill>
              <a:latin typeface="Arial"/>
              <a:ea typeface="Arial"/>
              <a:cs typeface="Arial"/>
              <a:sym typeface="Arial"/>
            </a:endParaRPr>
          </a:p>
        </p:txBody>
      </p:sp>
      <p:sp>
        <p:nvSpPr>
          <p:cNvPr id="570" name="Google Shape;570;p35"/>
          <p:cNvSpPr/>
          <p:nvPr/>
        </p:nvSpPr>
        <p:spPr>
          <a:xfrm>
            <a:off x="331181" y="1234646"/>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5"/>
          <p:cNvSpPr/>
          <p:nvPr/>
        </p:nvSpPr>
        <p:spPr>
          <a:xfrm>
            <a:off x="4770782" y="888240"/>
            <a:ext cx="4024425" cy="25852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Windows Mobile adalah salah satu sistem operasi  (OS) mobile yang dikembangkan oleh Microsoft  dan di desain untuk digunakan pada smartphone dan perangkat nirkabel </a:t>
            </a:r>
            <a:r>
              <a:rPr lang="en-US" sz="1800"/>
              <a:t>lainnya</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572" name="Google Shape;572;p35"/>
          <p:cNvPicPr preferRelativeResize="0"/>
          <p:nvPr/>
        </p:nvPicPr>
        <p:blipFill rotWithShape="1">
          <a:blip r:embed="rId3">
            <a:alphaModFix/>
          </a:blip>
          <a:srcRect b="0" l="0" r="0" t="0"/>
          <a:stretch/>
        </p:blipFill>
        <p:spPr>
          <a:xfrm>
            <a:off x="695982" y="1167403"/>
            <a:ext cx="3531853" cy="3476668"/>
          </a:xfrm>
          <a:prstGeom prst="rect">
            <a:avLst/>
          </a:prstGeom>
          <a:noFill/>
          <a:ln>
            <a:noFill/>
          </a:ln>
        </p:spPr>
      </p:pic>
      <p:sp>
        <p:nvSpPr>
          <p:cNvPr id="573" name="Google Shape;573;p3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6"/>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79" name="Google Shape;579;p36"/>
          <p:cNvSpPr/>
          <p:nvPr/>
        </p:nvSpPr>
        <p:spPr>
          <a:xfrm>
            <a:off x="331181" y="268524"/>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RIM BlackBerry</a:t>
            </a:r>
            <a:endParaRPr b="0" i="0" sz="1400" u="none" cap="none" strike="noStrike">
              <a:solidFill>
                <a:srgbClr val="000000"/>
              </a:solidFill>
              <a:latin typeface="Arial"/>
              <a:ea typeface="Arial"/>
              <a:cs typeface="Arial"/>
              <a:sym typeface="Arial"/>
            </a:endParaRPr>
          </a:p>
        </p:txBody>
      </p:sp>
      <p:sp>
        <p:nvSpPr>
          <p:cNvPr id="580" name="Google Shape;580;p36"/>
          <p:cNvSpPr/>
          <p:nvPr/>
        </p:nvSpPr>
        <p:spPr>
          <a:xfrm>
            <a:off x="331181" y="1242527"/>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6"/>
          <p:cNvSpPr/>
          <p:nvPr/>
        </p:nvSpPr>
        <p:spPr>
          <a:xfrm>
            <a:off x="4770782" y="896121"/>
            <a:ext cx="4024425" cy="24467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BlackBerry OS adalah sistem operasi mobile yang dikembangkan RIM yang mendukung layanan multitasking untuk produk BlackBerry.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582" name="Google Shape;582;p36"/>
          <p:cNvPicPr preferRelativeResize="0"/>
          <p:nvPr/>
        </p:nvPicPr>
        <p:blipFill rotWithShape="1">
          <a:blip r:embed="rId3">
            <a:alphaModFix/>
          </a:blip>
          <a:srcRect b="0" l="0" r="0" t="0"/>
          <a:stretch/>
        </p:blipFill>
        <p:spPr>
          <a:xfrm>
            <a:off x="799574" y="1098637"/>
            <a:ext cx="3502816" cy="2195914"/>
          </a:xfrm>
          <a:prstGeom prst="rect">
            <a:avLst/>
          </a:prstGeom>
          <a:noFill/>
          <a:ln>
            <a:noFill/>
          </a:ln>
        </p:spPr>
      </p:pic>
      <p:sp>
        <p:nvSpPr>
          <p:cNvPr id="583" name="Google Shape;583;p3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7"/>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89" name="Google Shape;589;p37"/>
          <p:cNvSpPr/>
          <p:nvPr/>
        </p:nvSpPr>
        <p:spPr>
          <a:xfrm>
            <a:off x="331181" y="24487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SYMBIAN</a:t>
            </a:r>
            <a:endParaRPr b="0" i="0" sz="1400" u="none" cap="none" strike="noStrike">
              <a:solidFill>
                <a:srgbClr val="000000"/>
              </a:solidFill>
              <a:latin typeface="Arial"/>
              <a:ea typeface="Arial"/>
              <a:cs typeface="Arial"/>
              <a:sym typeface="Arial"/>
            </a:endParaRPr>
          </a:p>
        </p:txBody>
      </p:sp>
      <p:sp>
        <p:nvSpPr>
          <p:cNvPr id="590" name="Google Shape;590;p37"/>
          <p:cNvSpPr/>
          <p:nvPr/>
        </p:nvSpPr>
        <p:spPr>
          <a:xfrm>
            <a:off x="331181" y="1218879"/>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7"/>
          <p:cNvSpPr/>
          <p:nvPr/>
        </p:nvSpPr>
        <p:spPr>
          <a:xfrm>
            <a:off x="4770782" y="872473"/>
            <a:ext cx="4024425" cy="18927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Symbian OS adalah sistem operasi tak bebas yang dikembangkan oleh Symbian Ltd.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Arial"/>
              <a:ea typeface="Arial"/>
              <a:cs typeface="Arial"/>
              <a:sym typeface="Arial"/>
            </a:endParaRPr>
          </a:p>
        </p:txBody>
      </p:sp>
      <p:pic>
        <p:nvPicPr>
          <p:cNvPr id="592" name="Google Shape;592;p37"/>
          <p:cNvPicPr preferRelativeResize="0"/>
          <p:nvPr/>
        </p:nvPicPr>
        <p:blipFill rotWithShape="1">
          <a:blip r:embed="rId3">
            <a:alphaModFix/>
          </a:blip>
          <a:srcRect b="0" l="0" r="0" t="0"/>
          <a:stretch/>
        </p:blipFill>
        <p:spPr>
          <a:xfrm>
            <a:off x="695982" y="1218879"/>
            <a:ext cx="3462695" cy="2615569"/>
          </a:xfrm>
          <a:prstGeom prst="rect">
            <a:avLst/>
          </a:prstGeom>
          <a:noFill/>
          <a:ln>
            <a:noFill/>
          </a:ln>
        </p:spPr>
      </p:pic>
      <p:sp>
        <p:nvSpPr>
          <p:cNvPr id="593" name="Google Shape;593;p3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8"/>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9" name="Google Shape;599;p38"/>
          <p:cNvSpPr/>
          <p:nvPr/>
        </p:nvSpPr>
        <p:spPr>
          <a:xfrm>
            <a:off x="331181" y="300055"/>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Versi Sistem Operasi Android Pelatihan</a:t>
            </a:r>
            <a:endParaRPr b="0" i="0" sz="2000" u="none" cap="none" strike="noStrike">
              <a:solidFill>
                <a:srgbClr val="002060"/>
              </a:solidFill>
              <a:latin typeface="Arial"/>
              <a:ea typeface="Arial"/>
              <a:cs typeface="Arial"/>
              <a:sym typeface="Arial"/>
            </a:endParaRPr>
          </a:p>
        </p:txBody>
      </p:sp>
      <p:sp>
        <p:nvSpPr>
          <p:cNvPr id="600" name="Google Shape;600;p38"/>
          <p:cNvSpPr/>
          <p:nvPr/>
        </p:nvSpPr>
        <p:spPr>
          <a:xfrm>
            <a:off x="331181" y="1274058"/>
            <a:ext cx="8464028" cy="95406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8"/>
          <p:cNvSpPr/>
          <p:nvPr/>
        </p:nvSpPr>
        <p:spPr>
          <a:xfrm>
            <a:off x="339993" y="953331"/>
            <a:ext cx="8463900" cy="5016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Versi 1.1 (2008)</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Versi 1.5 (2009: Cupcake)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Versi 1.6 (2009: Donut)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Versi 2.0/2.1 (2009:Eclair)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versi 2.2 (2010 : Froyo : Frozen Yoghurt)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Versi 2.3 (2010: Gingerbread)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versi 3.0/3.1 (2011 : Honeycomb)</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versi 4.0 (2011 :I CS : Ice Cream Sandwich)</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versi 5.0 (2012 : Jelly Bean)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4.4 (2013 : Kitkat)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5.0 (2014 : Lollipop)</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6.0 (2015 : Marshmallow)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7.0 (2016 : Nougat)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8.0 (2017 : Oreo)</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Arial"/>
                <a:ea typeface="Arial"/>
                <a:cs typeface="Arial"/>
                <a:sym typeface="Arial"/>
              </a:rPr>
              <a:t>Android 9.0 (2018 : Pie)</a:t>
            </a:r>
            <a:endParaRPr b="0" i="0" sz="14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171450" lvl="0" marL="40005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171450" lvl="0" marL="40005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171450" lvl="0" marL="40005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171450" lvl="0" marL="40005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sp>
        <p:nvSpPr>
          <p:cNvPr id="602" name="Google Shape;602;p3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9"/>
          <p:cNvSpPr/>
          <p:nvPr/>
        </p:nvSpPr>
        <p:spPr>
          <a:xfrm>
            <a:off x="331181" y="300055"/>
            <a:ext cx="5650200" cy="70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Software Bahasa Pemrograman</a:t>
            </a:r>
            <a:r>
              <a:rPr b="0" i="0" lang="en-US" sz="2000" u="none" cap="none" strike="noStrike">
                <a:solidFill>
                  <a:srgbClr val="002060"/>
                </a:solidFill>
                <a:latin typeface="Arial"/>
                <a:ea typeface="Arial"/>
                <a:cs typeface="Arial"/>
                <a:sym typeface="Arial"/>
              </a:rPr>
              <a:t> </a:t>
            </a:r>
            <a:r>
              <a:rPr b="1" i="0" lang="en-US" sz="2000" u="none" cap="none" strike="noStrike">
                <a:solidFill>
                  <a:srgbClr val="002060"/>
                </a:solidFill>
                <a:latin typeface="Arial"/>
                <a:ea typeface="Arial"/>
                <a:cs typeface="Arial"/>
                <a:sym typeface="Arial"/>
              </a:rPr>
              <a:t>Mobile</a:t>
            </a:r>
            <a:r>
              <a:rPr b="0" i="0" lang="en-US" sz="2000" u="none" cap="none" strike="noStrike">
                <a:solidFill>
                  <a:srgbClr val="00206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2060"/>
              </a:solidFill>
              <a:latin typeface="Arial"/>
              <a:ea typeface="Arial"/>
              <a:cs typeface="Arial"/>
              <a:sym typeface="Arial"/>
            </a:endParaRPr>
          </a:p>
        </p:txBody>
      </p:sp>
      <p:sp>
        <p:nvSpPr>
          <p:cNvPr id="608" name="Google Shape;608;p39"/>
          <p:cNvSpPr/>
          <p:nvPr/>
        </p:nvSpPr>
        <p:spPr>
          <a:xfrm>
            <a:off x="331180" y="1603771"/>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9" name="Google Shape;609;p39"/>
          <p:cNvSpPr/>
          <p:nvPr/>
        </p:nvSpPr>
        <p:spPr>
          <a:xfrm>
            <a:off x="331180" y="1142106"/>
            <a:ext cx="8464028"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Pada pelatihan ini perangkat lunak yang digunakan dalam membangun aplikasi berbasis mobile yaitu  “Android Studio”</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rgbClr val="002060"/>
              </a:solidFill>
              <a:latin typeface="Arial"/>
              <a:ea typeface="Arial"/>
              <a:cs typeface="Arial"/>
              <a:sym typeface="Arial"/>
            </a:endParaRPr>
          </a:p>
        </p:txBody>
      </p:sp>
      <p:sp>
        <p:nvSpPr>
          <p:cNvPr id="610" name="Google Shape;610;p3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
          <p:cNvSpPr/>
          <p:nvPr/>
        </p:nvSpPr>
        <p:spPr>
          <a:xfrm>
            <a:off x="331181" y="268524"/>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Karakteristik Mobile Device</a:t>
            </a:r>
            <a:endParaRPr b="0" i="0" sz="2400" u="none" cap="none" strike="noStrike">
              <a:solidFill>
                <a:srgbClr val="002060"/>
              </a:solidFill>
              <a:latin typeface="Arial"/>
              <a:ea typeface="Arial"/>
              <a:cs typeface="Arial"/>
              <a:sym typeface="Arial"/>
            </a:endParaRPr>
          </a:p>
        </p:txBody>
      </p:sp>
      <p:sp>
        <p:nvSpPr>
          <p:cNvPr id="259" name="Google Shape;259;p4"/>
          <p:cNvSpPr/>
          <p:nvPr/>
        </p:nvSpPr>
        <p:spPr>
          <a:xfrm>
            <a:off x="331180" y="1026727"/>
            <a:ext cx="8464028" cy="577077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Portabel(Portability)</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Berukuran Kecil (Small Size)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Wireless Communication</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Memori Terbatas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Virtual Assistant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0" name="Google Shape;260;p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0"/>
          <p:cNvSpPr/>
          <p:nvPr/>
        </p:nvSpPr>
        <p:spPr>
          <a:xfrm>
            <a:off x="331181" y="24487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Apa itu Android ?</a:t>
            </a:r>
            <a:r>
              <a:rPr b="0" i="0" lang="en-US" sz="2800" u="none" cap="none" strike="noStrike">
                <a:solidFill>
                  <a:srgbClr val="00206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16" name="Google Shape;616;p40"/>
          <p:cNvSpPr/>
          <p:nvPr/>
        </p:nvSpPr>
        <p:spPr>
          <a:xfrm>
            <a:off x="331180" y="1548592"/>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7" name="Google Shape;617;p40"/>
          <p:cNvSpPr/>
          <p:nvPr/>
        </p:nvSpPr>
        <p:spPr>
          <a:xfrm>
            <a:off x="331180" y="1086927"/>
            <a:ext cx="8464028" cy="2246729"/>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00000"/>
              </a:lnSpc>
              <a:spcBef>
                <a:spcPts val="0"/>
              </a:spcBef>
              <a:spcAft>
                <a:spcPts val="0"/>
              </a:spcAft>
              <a:buClr>
                <a:srgbClr val="000000"/>
              </a:buClr>
              <a:buSzPts val="2000"/>
              <a:buFont typeface="Roboto"/>
              <a:buChar char="●"/>
            </a:pPr>
            <a:r>
              <a:rPr b="0" i="0" lang="en-US" sz="2000" u="none" cap="none" strike="noStrike">
                <a:solidFill>
                  <a:schemeClr val="dk1"/>
                </a:solidFill>
                <a:latin typeface="Arial"/>
                <a:ea typeface="Arial"/>
                <a:cs typeface="Arial"/>
                <a:sym typeface="Arial"/>
              </a:rPr>
              <a:t>Sistem operasi seluler berbasis linux kernel</a:t>
            </a:r>
            <a:endParaRPr b="0" i="0" sz="2000" u="sng" cap="none" strike="noStrike">
              <a:solidFill>
                <a:schemeClr val="dk1"/>
              </a:solidFill>
              <a:latin typeface="Arial"/>
              <a:ea typeface="Arial"/>
              <a:cs typeface="Arial"/>
              <a:sym typeface="Arial"/>
              <a:hlinkClick r:id="rId3">
                <a:extLst>
                  <a:ext uri="{A12FA001-AC4F-418D-AE19-62706E023703}">
                    <ahyp:hlinkClr val="tx"/>
                  </a:ext>
                </a:extLst>
              </a:hlinkClick>
            </a:endParaRPr>
          </a:p>
          <a:p>
            <a:pPr indent="-381000" lvl="0" marL="457200" marR="0" rtl="0" algn="just">
              <a:lnSpc>
                <a:spcPct val="100000"/>
              </a:lnSpc>
              <a:spcBef>
                <a:spcPts val="0"/>
              </a:spcBef>
              <a:spcAft>
                <a:spcPts val="0"/>
              </a:spcAft>
              <a:buClr>
                <a:srgbClr val="424242"/>
              </a:buClr>
              <a:buSzPts val="2000"/>
              <a:buFont typeface="Roboto"/>
              <a:buChar char="●"/>
            </a:pPr>
            <a:r>
              <a:rPr b="0" i="1" lang="en-US" sz="2000" u="none" cap="none" strike="noStrike">
                <a:solidFill>
                  <a:schemeClr val="dk1"/>
                </a:solidFill>
                <a:latin typeface="Arial"/>
                <a:ea typeface="Arial"/>
                <a:cs typeface="Arial"/>
                <a:sym typeface="Arial"/>
              </a:rPr>
              <a:t>User interface </a:t>
            </a:r>
            <a:r>
              <a:rPr b="0" i="0" lang="en-US" sz="2000" u="none" cap="none" strike="noStrike">
                <a:solidFill>
                  <a:schemeClr val="dk1"/>
                </a:solidFill>
                <a:latin typeface="Arial"/>
                <a:ea typeface="Arial"/>
                <a:cs typeface="Arial"/>
                <a:sym typeface="Arial"/>
              </a:rPr>
              <a:t>layar sentuh 		</a:t>
            </a:r>
            <a:endParaRPr b="0" i="0" sz="2000" u="none" cap="none" strike="noStrike">
              <a:solidFill>
                <a:schemeClr val="dk1"/>
              </a:solidFill>
              <a:latin typeface="Arial"/>
              <a:ea typeface="Arial"/>
              <a:cs typeface="Arial"/>
              <a:sym typeface="Arial"/>
            </a:endParaRPr>
          </a:p>
          <a:p>
            <a:pPr indent="-381000" lvl="0" marL="457200" marR="0" rtl="0" algn="just">
              <a:lnSpc>
                <a:spcPct val="100000"/>
              </a:lnSpc>
              <a:spcBef>
                <a:spcPts val="0"/>
              </a:spcBef>
              <a:spcAft>
                <a:spcPts val="0"/>
              </a:spcAft>
              <a:buClr>
                <a:srgbClr val="000000"/>
              </a:buClr>
              <a:buSzPts val="2000"/>
              <a:buFont typeface="Roboto"/>
              <a:buChar char="●"/>
            </a:pPr>
            <a:r>
              <a:rPr b="0" i="0" lang="en-US" sz="2000" u="none" cap="none" strike="noStrike">
                <a:solidFill>
                  <a:schemeClr val="dk1"/>
                </a:solidFill>
                <a:latin typeface="Arial"/>
                <a:ea typeface="Arial"/>
                <a:cs typeface="Arial"/>
                <a:sym typeface="Arial"/>
              </a:rPr>
              <a:t>Digunakan oleh lebih dari 80%  smartphone</a:t>
            </a:r>
            <a:endParaRPr b="0" i="0" sz="1400" u="none" cap="none" strike="noStrike">
              <a:solidFill>
                <a:srgbClr val="000000"/>
              </a:solidFill>
              <a:latin typeface="Arial"/>
              <a:ea typeface="Arial"/>
              <a:cs typeface="Arial"/>
              <a:sym typeface="Arial"/>
            </a:endParaRPr>
          </a:p>
          <a:p>
            <a:pPr indent="-381000" lvl="0" marL="457200" marR="0" rtl="0" algn="just">
              <a:lnSpc>
                <a:spcPct val="100000"/>
              </a:lnSpc>
              <a:spcBef>
                <a:spcPts val="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Menjalankan perangkat seperti jam tangan, TV, dan mobil</a:t>
            </a:r>
            <a:endParaRPr b="0" i="0" sz="1400" u="none" cap="none" strike="noStrike">
              <a:solidFill>
                <a:srgbClr val="000000"/>
              </a:solidFill>
              <a:latin typeface="Arial"/>
              <a:ea typeface="Arial"/>
              <a:cs typeface="Arial"/>
              <a:sym typeface="Arial"/>
            </a:endParaRPr>
          </a:p>
          <a:p>
            <a:pPr indent="-381000" lvl="0" marL="457200" marR="0" rtl="0" algn="just">
              <a:lnSpc>
                <a:spcPct val="100000"/>
              </a:lnSpc>
              <a:spcBef>
                <a:spcPts val="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Lebih dari 2 Juta aplikasi Android di Google Play store</a:t>
            </a:r>
            <a:endParaRPr b="0" i="0" sz="1400" u="none" cap="none" strike="noStrike">
              <a:solidFill>
                <a:srgbClr val="000000"/>
              </a:solidFill>
              <a:latin typeface="Arial"/>
              <a:ea typeface="Arial"/>
              <a:cs typeface="Arial"/>
              <a:sym typeface="Arial"/>
            </a:endParaRPr>
          </a:p>
          <a:p>
            <a:pPr indent="-381000" lvl="0" marL="457200" marR="0" rtl="0" algn="just">
              <a:lnSpc>
                <a:spcPct val="100000"/>
              </a:lnSpc>
              <a:spcBef>
                <a:spcPts val="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Sangat mudah disesuaikan pada berbagai perangkat</a:t>
            </a:r>
            <a:endParaRPr b="0" i="0" sz="1400" u="none" cap="none" strike="noStrike">
              <a:solidFill>
                <a:srgbClr val="000000"/>
              </a:solidFill>
              <a:latin typeface="Arial"/>
              <a:ea typeface="Arial"/>
              <a:cs typeface="Arial"/>
              <a:sym typeface="Arial"/>
            </a:endParaRPr>
          </a:p>
          <a:p>
            <a:pPr indent="-381000" lvl="0" marL="457200" marR="0" rtl="0" algn="just">
              <a:lnSpc>
                <a:spcPct val="100000"/>
              </a:lnSpc>
              <a:spcBef>
                <a:spcPts val="0"/>
              </a:spcBef>
              <a:spcAft>
                <a:spcPts val="0"/>
              </a:spcAft>
              <a:buClr>
                <a:srgbClr val="424242"/>
              </a:buClr>
              <a:buSzPts val="2000"/>
              <a:buFont typeface="Roboto"/>
              <a:buChar char="●"/>
            </a:pPr>
            <a:r>
              <a:rPr b="0" i="1" lang="en-US" sz="2000" u="none" cap="none" strike="noStrike">
                <a:solidFill>
                  <a:schemeClr val="dk1"/>
                </a:solidFill>
                <a:latin typeface="Arial"/>
                <a:ea typeface="Arial"/>
                <a:cs typeface="Arial"/>
                <a:sym typeface="Arial"/>
              </a:rPr>
              <a:t>Open source</a:t>
            </a:r>
            <a:endParaRPr b="0" i="1" sz="2000" u="none" cap="none" strike="noStrike">
              <a:solidFill>
                <a:schemeClr val="dk1"/>
              </a:solidFill>
              <a:latin typeface="Arial"/>
              <a:ea typeface="Arial"/>
              <a:cs typeface="Arial"/>
              <a:sym typeface="Arial"/>
            </a:endParaRPr>
          </a:p>
        </p:txBody>
      </p:sp>
      <p:sp>
        <p:nvSpPr>
          <p:cNvPr id="618" name="Google Shape;618;p4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1"/>
          <p:cNvSpPr/>
          <p:nvPr/>
        </p:nvSpPr>
        <p:spPr>
          <a:xfrm>
            <a:off x="331181" y="252759"/>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Interaksi User</a:t>
            </a:r>
            <a:endParaRPr b="0" i="0" sz="2800" u="none" cap="none" strike="noStrike">
              <a:solidFill>
                <a:srgbClr val="002060"/>
              </a:solidFill>
              <a:latin typeface="Arial"/>
              <a:ea typeface="Arial"/>
              <a:cs typeface="Arial"/>
              <a:sym typeface="Arial"/>
            </a:endParaRPr>
          </a:p>
        </p:txBody>
      </p:sp>
      <p:sp>
        <p:nvSpPr>
          <p:cNvPr id="624" name="Google Shape;624;p41"/>
          <p:cNvSpPr/>
          <p:nvPr/>
        </p:nvSpPr>
        <p:spPr>
          <a:xfrm>
            <a:off x="331180" y="1556475"/>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5" name="Google Shape;625;p41"/>
          <p:cNvSpPr/>
          <p:nvPr/>
        </p:nvSpPr>
        <p:spPr>
          <a:xfrm>
            <a:off x="331180" y="1094810"/>
            <a:ext cx="8464028" cy="1754286"/>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Isyarat sentuh: menggesek, mengetuk, mencubit</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Keyboard virtual untuk karakter, angka, dan emoji</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Mendukung Bluetooth, USB controller dan periferal</a:t>
            </a:r>
            <a:endParaRPr b="0" i="0" sz="1400" u="none" cap="none" strike="noStrike">
              <a:solidFill>
                <a:srgbClr val="000000"/>
              </a:solidFill>
              <a:latin typeface="Arial"/>
              <a:ea typeface="Arial"/>
              <a:cs typeface="Arial"/>
              <a:sym typeface="Arial"/>
            </a:endParaRPr>
          </a:p>
          <a:p>
            <a:pPr indent="0" lvl="0" marL="76200" marR="0" rtl="0" algn="just">
              <a:lnSpc>
                <a:spcPct val="115000"/>
              </a:lnSpc>
              <a:spcBef>
                <a:spcPts val="0"/>
              </a:spcBef>
              <a:spcAft>
                <a:spcPts val="0"/>
              </a:spcAft>
              <a:buClr>
                <a:srgbClr val="000000"/>
              </a:buClr>
              <a:buSzPts val="2000"/>
              <a:buFont typeface="Arial"/>
              <a:buNone/>
            </a:pPr>
            <a:r>
              <a:t/>
            </a:r>
            <a:endParaRPr b="0" i="1" sz="2000" u="none" cap="none" strike="noStrike">
              <a:solidFill>
                <a:schemeClr val="dk1"/>
              </a:solidFill>
              <a:latin typeface="Arial"/>
              <a:ea typeface="Arial"/>
              <a:cs typeface="Arial"/>
              <a:sym typeface="Arial"/>
            </a:endParaRPr>
          </a:p>
        </p:txBody>
      </p:sp>
      <p:sp>
        <p:nvSpPr>
          <p:cNvPr id="626" name="Google Shape;626;p4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2"/>
          <p:cNvSpPr/>
          <p:nvPr/>
        </p:nvSpPr>
        <p:spPr>
          <a:xfrm>
            <a:off x="331181" y="300055"/>
            <a:ext cx="5650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002060"/>
                </a:solidFill>
                <a:latin typeface="Arial"/>
                <a:ea typeface="Arial"/>
                <a:cs typeface="Arial"/>
                <a:sym typeface="Arial"/>
              </a:rPr>
              <a:t>Android dan Sensor</a:t>
            </a:r>
            <a:r>
              <a:rPr b="1" lang="en-US" sz="2000" u="none" cap="none" strike="noStrike">
                <a:solidFill>
                  <a:srgbClr val="002060"/>
                </a:solidFill>
                <a:latin typeface="Arial"/>
                <a:ea typeface="Arial"/>
                <a:cs typeface="Arial"/>
                <a:sym typeface="Arial"/>
              </a:rPr>
              <a:t>       </a:t>
            </a:r>
            <a:r>
              <a:rPr b="1" i="0" lang="en-US" sz="2000" u="none" cap="none" strike="noStrike">
                <a:solidFill>
                  <a:srgbClr val="002060"/>
                </a:solidFill>
                <a:latin typeface="Arial"/>
                <a:ea typeface="Arial"/>
                <a:cs typeface="Arial"/>
                <a:sym typeface="Arial"/>
              </a:rPr>
              <a:t>             </a:t>
            </a:r>
            <a:endParaRPr b="0" i="0" sz="3200" u="none" cap="none" strike="noStrike">
              <a:solidFill>
                <a:srgbClr val="000000"/>
              </a:solidFill>
              <a:latin typeface="Arial"/>
              <a:ea typeface="Arial"/>
              <a:cs typeface="Arial"/>
              <a:sym typeface="Arial"/>
            </a:endParaRPr>
          </a:p>
        </p:txBody>
      </p:sp>
      <p:sp>
        <p:nvSpPr>
          <p:cNvPr id="632" name="Google Shape;632;p42"/>
          <p:cNvSpPr/>
          <p:nvPr/>
        </p:nvSpPr>
        <p:spPr>
          <a:xfrm>
            <a:off x="331180" y="1603771"/>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3" name="Google Shape;633;p42"/>
          <p:cNvSpPr/>
          <p:nvPr/>
        </p:nvSpPr>
        <p:spPr>
          <a:xfrm>
            <a:off x="331180" y="1142106"/>
            <a:ext cx="8464028" cy="249807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Sensor bisa mengetahui aksi pengguna dan meresponsnya</a:t>
            </a:r>
            <a:endParaRPr b="0" i="0" sz="1400" u="none" cap="none" strike="noStrike">
              <a:solidFill>
                <a:srgbClr val="000000"/>
              </a:solidFill>
              <a:latin typeface="Arial"/>
              <a:ea typeface="Arial"/>
              <a:cs typeface="Arial"/>
              <a:sym typeface="Arial"/>
            </a:endParaRPr>
          </a:p>
          <a:p>
            <a:pPr indent="-381000" lvl="0" marL="457200" marR="0" rtl="0" algn="just">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Konten perangkat akan berotasi sesuai kebutuhan</a:t>
            </a:r>
            <a:endParaRPr b="0" i="0" sz="2000" u="none" cap="none" strike="noStrike">
              <a:solidFill>
                <a:schemeClr val="dk1"/>
              </a:solidFill>
              <a:latin typeface="Arial"/>
              <a:ea typeface="Arial"/>
              <a:cs typeface="Arial"/>
              <a:sym typeface="Arial"/>
            </a:endParaRPr>
          </a:p>
          <a:p>
            <a:pPr indent="-381000" lvl="0" marL="457200" marR="0" rtl="0" algn="just">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Berjalan akan menyesuaikan posisi di peta</a:t>
            </a:r>
            <a:endParaRPr b="0" i="0" sz="1400" u="none" cap="none" strike="noStrike">
              <a:solidFill>
                <a:srgbClr val="000000"/>
              </a:solidFill>
              <a:latin typeface="Arial"/>
              <a:ea typeface="Arial"/>
              <a:cs typeface="Arial"/>
              <a:sym typeface="Arial"/>
            </a:endParaRPr>
          </a:p>
          <a:p>
            <a:pPr indent="-381000" lvl="0" marL="457200" marR="0" rtl="0" algn="just">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Memiringkan kemudi mobil virtual atau mengontrol mainan fisik</a:t>
            </a:r>
            <a:endParaRPr b="0" i="0" sz="1400" u="none" cap="none" strike="noStrike">
              <a:solidFill>
                <a:srgbClr val="000000"/>
              </a:solidFill>
              <a:latin typeface="Arial"/>
              <a:ea typeface="Arial"/>
              <a:cs typeface="Arial"/>
              <a:sym typeface="Arial"/>
            </a:endParaRPr>
          </a:p>
          <a:p>
            <a:pPr indent="-381000" lvl="0" marL="457200" marR="0" rtl="0" algn="just">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Bergerak terlalu cepat menonaktifkan interaksi game</a:t>
            </a:r>
            <a:endParaRPr b="0" i="0" sz="1400" u="none" cap="none" strike="noStrike">
              <a:solidFill>
                <a:srgbClr val="000000"/>
              </a:solidFill>
              <a:latin typeface="Arial"/>
              <a:ea typeface="Arial"/>
              <a:cs typeface="Arial"/>
              <a:sym typeface="Arial"/>
            </a:endParaRPr>
          </a:p>
          <a:p>
            <a:pPr indent="0" lvl="0" marL="76200" marR="0" rtl="0" algn="just">
              <a:lnSpc>
                <a:spcPct val="115000"/>
              </a:lnSpc>
              <a:spcBef>
                <a:spcPts val="0"/>
              </a:spcBef>
              <a:spcAft>
                <a:spcPts val="0"/>
              </a:spcAft>
              <a:buClr>
                <a:srgbClr val="000000"/>
              </a:buClr>
              <a:buSzPts val="2000"/>
              <a:buFont typeface="Arial"/>
              <a:buNone/>
            </a:pPr>
            <a:r>
              <a:t/>
            </a:r>
            <a:endParaRPr b="0" i="1" sz="2000" u="none" cap="none" strike="noStrike">
              <a:solidFill>
                <a:schemeClr val="dk1"/>
              </a:solidFill>
              <a:latin typeface="Arial"/>
              <a:ea typeface="Arial"/>
              <a:cs typeface="Arial"/>
              <a:sym typeface="Arial"/>
            </a:endParaRPr>
          </a:p>
        </p:txBody>
      </p:sp>
      <p:sp>
        <p:nvSpPr>
          <p:cNvPr id="634" name="Google Shape;634;p4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3"/>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0" name="Google Shape;640;p43"/>
          <p:cNvSpPr/>
          <p:nvPr/>
        </p:nvSpPr>
        <p:spPr>
          <a:xfrm>
            <a:off x="331181" y="268524"/>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Layar Android</a:t>
            </a:r>
            <a:endParaRPr b="0" i="0" sz="2800" u="none" cap="none" strike="noStrike">
              <a:solidFill>
                <a:srgbClr val="002060"/>
              </a:solidFill>
              <a:latin typeface="Arial"/>
              <a:ea typeface="Arial"/>
              <a:cs typeface="Arial"/>
              <a:sym typeface="Arial"/>
            </a:endParaRPr>
          </a:p>
        </p:txBody>
      </p:sp>
      <p:sp>
        <p:nvSpPr>
          <p:cNvPr id="641" name="Google Shape;641;p43"/>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2" name="Google Shape;642;p43"/>
          <p:cNvSpPr/>
          <p:nvPr/>
        </p:nvSpPr>
        <p:spPr>
          <a:xfrm>
            <a:off x="331180" y="1110575"/>
            <a:ext cx="8464028" cy="2934096"/>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Ikon peluncur aplikasi</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Widget pembaruan otomatis untuk </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konten langsung</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Bisa berisi beberapa halaman</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Folder untuk mengatur aplikasi</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"OK Google"</a:t>
            </a:r>
            <a:endParaRPr b="0" i="0" sz="1400" u="none" cap="none" strike="noStrike">
              <a:solidFill>
                <a:srgbClr val="000000"/>
              </a:solidFill>
              <a:latin typeface="Arial"/>
              <a:ea typeface="Arial"/>
              <a:cs typeface="Arial"/>
              <a:sym typeface="Arial"/>
            </a:endParaRPr>
          </a:p>
          <a:p>
            <a:pPr indent="0" lvl="0" marL="76200" marR="0" rtl="0" algn="just">
              <a:lnSpc>
                <a:spcPct val="115000"/>
              </a:lnSpc>
              <a:spcBef>
                <a:spcPts val="0"/>
              </a:spcBef>
              <a:spcAft>
                <a:spcPts val="0"/>
              </a:spcAft>
              <a:buClr>
                <a:srgbClr val="000000"/>
              </a:buClr>
              <a:buSzPts val="2000"/>
              <a:buFont typeface="Arial"/>
              <a:buNone/>
            </a:pPr>
            <a:r>
              <a:t/>
            </a:r>
            <a:endParaRPr b="0" i="1" sz="2000" u="none" cap="none" strike="noStrike">
              <a:solidFill>
                <a:schemeClr val="dk1"/>
              </a:solidFill>
              <a:latin typeface="Arial"/>
              <a:ea typeface="Arial"/>
              <a:cs typeface="Arial"/>
              <a:sym typeface="Arial"/>
            </a:endParaRPr>
          </a:p>
        </p:txBody>
      </p:sp>
      <p:pic>
        <p:nvPicPr>
          <p:cNvPr id="643" name="Google Shape;643;p43"/>
          <p:cNvPicPr preferRelativeResize="0"/>
          <p:nvPr/>
        </p:nvPicPr>
        <p:blipFill rotWithShape="1">
          <a:blip r:embed="rId3">
            <a:alphaModFix/>
          </a:blip>
          <a:srcRect b="0" l="0" r="0" t="0"/>
          <a:stretch/>
        </p:blipFill>
        <p:spPr>
          <a:xfrm>
            <a:off x="6552234" y="1387596"/>
            <a:ext cx="1593199" cy="3268774"/>
          </a:xfrm>
          <a:prstGeom prst="rect">
            <a:avLst/>
          </a:prstGeom>
          <a:noFill/>
          <a:ln>
            <a:noFill/>
          </a:ln>
        </p:spPr>
      </p:pic>
      <p:sp>
        <p:nvSpPr>
          <p:cNvPr id="644" name="Google Shape;644;p4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4"/>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0" name="Google Shape;650;p44"/>
          <p:cNvSpPr/>
          <p:nvPr/>
        </p:nvSpPr>
        <p:spPr>
          <a:xfrm>
            <a:off x="331181" y="24487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 Aplikasi  Android</a:t>
            </a:r>
            <a:endParaRPr b="0" i="0" sz="2800" u="none" cap="none" strike="noStrike">
              <a:solidFill>
                <a:srgbClr val="002060"/>
              </a:solidFill>
              <a:latin typeface="Arial"/>
              <a:ea typeface="Arial"/>
              <a:cs typeface="Arial"/>
              <a:sym typeface="Arial"/>
            </a:endParaRPr>
          </a:p>
        </p:txBody>
      </p:sp>
      <p:grpSp>
        <p:nvGrpSpPr>
          <p:cNvPr id="651" name="Google Shape;651;p44"/>
          <p:cNvGrpSpPr/>
          <p:nvPr/>
        </p:nvGrpSpPr>
        <p:grpSpPr>
          <a:xfrm>
            <a:off x="585462" y="1184598"/>
            <a:ext cx="2592359" cy="3691989"/>
            <a:chOff x="4568103" y="1268075"/>
            <a:chExt cx="2045099" cy="2930155"/>
          </a:xfrm>
        </p:grpSpPr>
        <p:pic>
          <p:nvPicPr>
            <p:cNvPr id="652" name="Google Shape;652;p44"/>
            <p:cNvPicPr preferRelativeResize="0"/>
            <p:nvPr/>
          </p:nvPicPr>
          <p:blipFill rotWithShape="1">
            <a:blip r:embed="rId3">
              <a:alphaModFix/>
            </a:blip>
            <a:srcRect b="0" l="0" r="0" t="0"/>
            <a:stretch/>
          </p:blipFill>
          <p:spPr>
            <a:xfrm>
              <a:off x="4774373" y="1268075"/>
              <a:ext cx="1531024" cy="2567924"/>
            </a:xfrm>
            <a:prstGeom prst="rect">
              <a:avLst/>
            </a:prstGeom>
            <a:noFill/>
            <a:ln>
              <a:noFill/>
            </a:ln>
          </p:spPr>
        </p:pic>
        <p:sp>
          <p:nvSpPr>
            <p:cNvPr id="653" name="Google Shape;653;p44"/>
            <p:cNvSpPr txBox="1"/>
            <p:nvPr/>
          </p:nvSpPr>
          <p:spPr>
            <a:xfrm>
              <a:off x="4568103" y="3756030"/>
              <a:ext cx="2045099" cy="44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US" sz="1600" u="none" cap="none" strike="noStrike">
                  <a:solidFill>
                    <a:srgbClr val="000000"/>
                  </a:solidFill>
                  <a:latin typeface="Arial"/>
                  <a:ea typeface="Arial"/>
                  <a:cs typeface="Arial"/>
                  <a:sym typeface="Arial"/>
                </a:rPr>
                <a:t>Pokemon GO</a:t>
              </a:r>
              <a:endParaRPr b="0" i="0" sz="1400" u="none" cap="none" strike="noStrike">
                <a:solidFill>
                  <a:srgbClr val="000000"/>
                </a:solidFill>
                <a:latin typeface="Arial"/>
                <a:ea typeface="Arial"/>
                <a:cs typeface="Arial"/>
                <a:sym typeface="Arial"/>
              </a:endParaRPr>
            </a:p>
          </p:txBody>
        </p:sp>
      </p:grpSp>
      <p:grpSp>
        <p:nvGrpSpPr>
          <p:cNvPr id="654" name="Google Shape;654;p44"/>
          <p:cNvGrpSpPr/>
          <p:nvPr/>
        </p:nvGrpSpPr>
        <p:grpSpPr>
          <a:xfrm>
            <a:off x="3698232" y="1192687"/>
            <a:ext cx="2049701" cy="3642372"/>
            <a:chOff x="2640474" y="1166674"/>
            <a:chExt cx="1616999" cy="2890776"/>
          </a:xfrm>
        </p:grpSpPr>
        <p:pic>
          <p:nvPicPr>
            <p:cNvPr id="655" name="Google Shape;655;p44"/>
            <p:cNvPicPr preferRelativeResize="0"/>
            <p:nvPr/>
          </p:nvPicPr>
          <p:blipFill rotWithShape="1">
            <a:blip r:embed="rId4">
              <a:alphaModFix/>
            </a:blip>
            <a:srcRect b="0" l="0" r="0" t="0"/>
            <a:stretch/>
          </p:blipFill>
          <p:spPr>
            <a:xfrm>
              <a:off x="2731619" y="1166674"/>
              <a:ext cx="1434673" cy="2524774"/>
            </a:xfrm>
            <a:prstGeom prst="rect">
              <a:avLst/>
            </a:prstGeom>
            <a:noFill/>
            <a:ln>
              <a:noFill/>
            </a:ln>
          </p:spPr>
        </p:pic>
        <p:sp>
          <p:nvSpPr>
            <p:cNvPr id="656" name="Google Shape;656;p44"/>
            <p:cNvSpPr txBox="1"/>
            <p:nvPr/>
          </p:nvSpPr>
          <p:spPr>
            <a:xfrm>
              <a:off x="2640474" y="3615250"/>
              <a:ext cx="1616999" cy="44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US" sz="1600" u="none" cap="none" strike="noStrike">
                  <a:solidFill>
                    <a:srgbClr val="000000"/>
                  </a:solidFill>
                  <a:latin typeface="Arial"/>
                  <a:ea typeface="Arial"/>
                  <a:cs typeface="Arial"/>
                  <a:sym typeface="Arial"/>
                </a:rPr>
                <a:t>Pandora</a:t>
              </a:r>
              <a:endParaRPr b="0" i="0" sz="1400" u="none" cap="none" strike="noStrike">
                <a:solidFill>
                  <a:srgbClr val="000000"/>
                </a:solidFill>
                <a:latin typeface="Arial"/>
                <a:ea typeface="Arial"/>
                <a:cs typeface="Arial"/>
                <a:sym typeface="Arial"/>
              </a:endParaRPr>
            </a:p>
          </p:txBody>
        </p:sp>
      </p:grpSp>
      <p:grpSp>
        <p:nvGrpSpPr>
          <p:cNvPr id="657" name="Google Shape;657;p44"/>
          <p:cNvGrpSpPr/>
          <p:nvPr/>
        </p:nvGrpSpPr>
        <p:grpSpPr>
          <a:xfrm>
            <a:off x="6058070" y="1208439"/>
            <a:ext cx="2509460" cy="3942437"/>
            <a:chOff x="6835507" y="1059015"/>
            <a:chExt cx="1979700" cy="3128923"/>
          </a:xfrm>
        </p:grpSpPr>
        <p:pic>
          <p:nvPicPr>
            <p:cNvPr id="658" name="Google Shape;658;p44"/>
            <p:cNvPicPr preferRelativeResize="0"/>
            <p:nvPr/>
          </p:nvPicPr>
          <p:blipFill rotWithShape="1">
            <a:blip r:embed="rId5">
              <a:alphaModFix/>
            </a:blip>
            <a:srcRect b="0" l="0" r="0" t="0"/>
            <a:stretch/>
          </p:blipFill>
          <p:spPr>
            <a:xfrm>
              <a:off x="7195327" y="1059015"/>
              <a:ext cx="1301548" cy="2631898"/>
            </a:xfrm>
            <a:prstGeom prst="rect">
              <a:avLst/>
            </a:prstGeom>
            <a:noFill/>
            <a:ln>
              <a:noFill/>
            </a:ln>
          </p:spPr>
        </p:pic>
        <p:sp>
          <p:nvSpPr>
            <p:cNvPr id="659" name="Google Shape;659;p44"/>
            <p:cNvSpPr txBox="1"/>
            <p:nvPr/>
          </p:nvSpPr>
          <p:spPr>
            <a:xfrm>
              <a:off x="6835507" y="3615239"/>
              <a:ext cx="1979700" cy="5726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rPr b="0" i="0" lang="en-US" sz="1600" u="none" cap="none" strike="noStrike">
                  <a:solidFill>
                    <a:srgbClr val="000000"/>
                  </a:solidFill>
                  <a:latin typeface="Arial"/>
                  <a:ea typeface="Arial"/>
                  <a:cs typeface="Arial"/>
                  <a:sym typeface="Arial"/>
                </a:rPr>
                <a:t>Facebook</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Messenger</a:t>
              </a:r>
              <a:endParaRPr b="0" i="0" sz="1400" u="none" cap="none" strike="noStrike">
                <a:solidFill>
                  <a:srgbClr val="000000"/>
                </a:solidFill>
                <a:latin typeface="Arial"/>
                <a:ea typeface="Arial"/>
                <a:cs typeface="Arial"/>
                <a:sym typeface="Arial"/>
              </a:endParaRPr>
            </a:p>
          </p:txBody>
        </p:sp>
      </p:grpSp>
      <p:sp>
        <p:nvSpPr>
          <p:cNvPr id="660" name="Google Shape;660;p4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5"/>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6" name="Google Shape;666;p45"/>
          <p:cNvSpPr/>
          <p:nvPr/>
        </p:nvSpPr>
        <p:spPr>
          <a:xfrm>
            <a:off x="331181" y="300055"/>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a:ea typeface="Roboto"/>
                <a:cs typeface="Roboto"/>
                <a:sym typeface="Roboto"/>
              </a:rPr>
              <a:t>Android Software Developer Kit (SDK)</a:t>
            </a:r>
            <a:endParaRPr b="0" i="0" sz="2400" u="none" cap="none" strike="noStrike">
              <a:solidFill>
                <a:srgbClr val="002060"/>
              </a:solidFill>
              <a:latin typeface="Arial"/>
              <a:ea typeface="Arial"/>
              <a:cs typeface="Arial"/>
              <a:sym typeface="Arial"/>
            </a:endParaRPr>
          </a:p>
        </p:txBody>
      </p:sp>
      <p:sp>
        <p:nvSpPr>
          <p:cNvPr id="667" name="Google Shape;667;p45"/>
          <p:cNvSpPr/>
          <p:nvPr/>
        </p:nvSpPr>
        <p:spPr>
          <a:xfrm>
            <a:off x="331180" y="1603771"/>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 name="Google Shape;668;p45"/>
          <p:cNvSpPr/>
          <p:nvPr/>
        </p:nvSpPr>
        <p:spPr>
          <a:xfrm>
            <a:off x="331180" y="1142106"/>
            <a:ext cx="8464028" cy="262632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1000"/>
              </a:spcBef>
              <a:spcAft>
                <a:spcPts val="0"/>
              </a:spcAft>
              <a:buClr>
                <a:srgbClr val="424242"/>
              </a:buClr>
              <a:buSzPts val="2000"/>
              <a:buFont typeface="Roboto"/>
              <a:buChar char="●"/>
            </a:pPr>
            <a:r>
              <a:rPr b="0" i="1" lang="en-US" sz="2000" u="none" cap="none" strike="noStrike">
                <a:solidFill>
                  <a:schemeClr val="dk1"/>
                </a:solidFill>
                <a:latin typeface="Arial"/>
                <a:ea typeface="Arial"/>
                <a:cs typeface="Arial"/>
                <a:sym typeface="Arial"/>
              </a:rPr>
              <a:t>Development Tools </a:t>
            </a:r>
            <a:r>
              <a:rPr b="0" i="0" lang="en-US" sz="2000" u="none" cap="none" strike="noStrike">
                <a:solidFill>
                  <a:schemeClr val="dk1"/>
                </a:solidFill>
                <a:latin typeface="Arial"/>
                <a:ea typeface="Arial"/>
                <a:cs typeface="Arial"/>
                <a:sym typeface="Arial"/>
              </a:rPr>
              <a:t>(debugger, monitor, editor)</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Pustaka (peta, perangkat yang dapat dikenakan)</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Perangkat virtual (emulator)</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Dokumentasi (developers.android.com)</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Kode contoh</a:t>
            </a:r>
            <a:endParaRPr b="0" i="0" sz="1400" u="none" cap="none" strike="noStrike">
              <a:solidFill>
                <a:srgbClr val="000000"/>
              </a:solidFill>
              <a:latin typeface="Arial"/>
              <a:ea typeface="Arial"/>
              <a:cs typeface="Arial"/>
              <a:sym typeface="Arial"/>
            </a:endParaRPr>
          </a:p>
          <a:p>
            <a:pPr indent="0" lvl="0" marL="76200" marR="0" rtl="0" algn="just">
              <a:lnSpc>
                <a:spcPct val="115000"/>
              </a:lnSpc>
              <a:spcBef>
                <a:spcPts val="0"/>
              </a:spcBef>
              <a:spcAft>
                <a:spcPts val="0"/>
              </a:spcAft>
              <a:buClr>
                <a:srgbClr val="000000"/>
              </a:buClr>
              <a:buSzPts val="2000"/>
              <a:buFont typeface="Arial"/>
              <a:buNone/>
            </a:pPr>
            <a:r>
              <a:t/>
            </a:r>
            <a:endParaRPr b="0" i="1" sz="2000" u="none" cap="none" strike="noStrike">
              <a:solidFill>
                <a:schemeClr val="dk1"/>
              </a:solidFill>
              <a:latin typeface="Arial"/>
              <a:ea typeface="Arial"/>
              <a:cs typeface="Arial"/>
              <a:sym typeface="Arial"/>
            </a:endParaRPr>
          </a:p>
        </p:txBody>
      </p:sp>
      <p:sp>
        <p:nvSpPr>
          <p:cNvPr id="669" name="Google Shape;669;p4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6"/>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5" name="Google Shape;675;p46"/>
          <p:cNvSpPr/>
          <p:nvPr/>
        </p:nvSpPr>
        <p:spPr>
          <a:xfrm>
            <a:off x="331181" y="300055"/>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a:ea typeface="Roboto"/>
                <a:cs typeface="Roboto"/>
                <a:sym typeface="Roboto"/>
              </a:rPr>
              <a:t>Alur Membangun Aplikasi Mobile</a:t>
            </a:r>
            <a:endParaRPr b="0" i="0" sz="2400" u="none" cap="none" strike="noStrike">
              <a:solidFill>
                <a:srgbClr val="002060"/>
              </a:solidFill>
              <a:latin typeface="Arial"/>
              <a:ea typeface="Arial"/>
              <a:cs typeface="Arial"/>
              <a:sym typeface="Arial"/>
            </a:endParaRPr>
          </a:p>
        </p:txBody>
      </p:sp>
      <p:sp>
        <p:nvSpPr>
          <p:cNvPr id="676" name="Google Shape;676;p46"/>
          <p:cNvSpPr/>
          <p:nvPr/>
        </p:nvSpPr>
        <p:spPr>
          <a:xfrm>
            <a:off x="331180" y="1603771"/>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77" name="Google Shape;677;p46"/>
          <p:cNvGrpSpPr/>
          <p:nvPr/>
        </p:nvGrpSpPr>
        <p:grpSpPr>
          <a:xfrm>
            <a:off x="2067340" y="1163002"/>
            <a:ext cx="5862940" cy="3483845"/>
            <a:chOff x="222830" y="1251938"/>
            <a:chExt cx="9597627" cy="5424095"/>
          </a:xfrm>
        </p:grpSpPr>
        <p:sp>
          <p:nvSpPr>
            <p:cNvPr id="678" name="Google Shape;678;p46"/>
            <p:cNvSpPr/>
            <p:nvPr/>
          </p:nvSpPr>
          <p:spPr>
            <a:xfrm rot="1801484">
              <a:off x="2983825" y="1439388"/>
              <a:ext cx="1080120" cy="1233801"/>
            </a:xfrm>
            <a:custGeom>
              <a:rect b="b" l="l" r="r" t="t"/>
              <a:pathLst>
                <a:path extrusionOk="0" h="120000" w="120000">
                  <a:moveTo>
                    <a:pt x="7500" y="60000"/>
                  </a:moveTo>
                  <a:lnTo>
                    <a:pt x="7500" y="60000"/>
                  </a:lnTo>
                  <a:cubicBezTo>
                    <a:pt x="7500" y="32886"/>
                    <a:pt x="27335" y="10043"/>
                    <a:pt x="53703" y="6790"/>
                  </a:cubicBezTo>
                  <a:cubicBezTo>
                    <a:pt x="80071" y="3538"/>
                    <a:pt x="104664" y="20902"/>
                    <a:pt x="110989" y="47236"/>
                  </a:cubicBezTo>
                  <a:lnTo>
                    <a:pt x="118323" y="47236"/>
                  </a:lnTo>
                  <a:lnTo>
                    <a:pt x="105000" y="60000"/>
                  </a:lnTo>
                  <a:lnTo>
                    <a:pt x="88323" y="47236"/>
                  </a:lnTo>
                  <a:lnTo>
                    <a:pt x="95617" y="47236"/>
                  </a:lnTo>
                  <a:lnTo>
                    <a:pt x="95617" y="47236"/>
                  </a:lnTo>
                  <a:cubicBezTo>
                    <a:pt x="89853" y="28210"/>
                    <a:pt x="72241" y="16552"/>
                    <a:pt x="54057" y="19726"/>
                  </a:cubicBezTo>
                  <a:cubicBezTo>
                    <a:pt x="35873" y="22901"/>
                    <a:pt x="22500" y="39968"/>
                    <a:pt x="22500" y="60000"/>
                  </a:cubicBezTo>
                  <a:close/>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79" name="Google Shape;679;p46"/>
            <p:cNvSpPr/>
            <p:nvPr/>
          </p:nvSpPr>
          <p:spPr>
            <a:xfrm rot="1801484">
              <a:off x="4368826" y="2381069"/>
              <a:ext cx="1246014" cy="1233801"/>
            </a:xfrm>
            <a:custGeom>
              <a:rect b="b" l="l" r="r" t="t"/>
              <a:pathLst>
                <a:path extrusionOk="0" h="120000" w="120000">
                  <a:moveTo>
                    <a:pt x="7500" y="60000"/>
                  </a:moveTo>
                  <a:lnTo>
                    <a:pt x="7500" y="60000"/>
                  </a:lnTo>
                  <a:cubicBezTo>
                    <a:pt x="7500" y="33769"/>
                    <a:pt x="26780" y="11545"/>
                    <a:pt x="52700" y="7898"/>
                  </a:cubicBezTo>
                  <a:cubicBezTo>
                    <a:pt x="78621" y="4251"/>
                    <a:pt x="103262" y="20295"/>
                    <a:pt x="110470" y="45511"/>
                  </a:cubicBezTo>
                  <a:lnTo>
                    <a:pt x="117628" y="45511"/>
                  </a:lnTo>
                  <a:lnTo>
                    <a:pt x="105000" y="60000"/>
                  </a:lnTo>
                  <a:lnTo>
                    <a:pt x="87628" y="45511"/>
                  </a:lnTo>
                  <a:lnTo>
                    <a:pt x="94642" y="45511"/>
                  </a:lnTo>
                  <a:cubicBezTo>
                    <a:pt x="87792" y="28837"/>
                    <a:pt x="70224" y="19366"/>
                    <a:pt x="52680" y="22889"/>
                  </a:cubicBezTo>
                  <a:cubicBezTo>
                    <a:pt x="35135" y="26413"/>
                    <a:pt x="22500" y="41950"/>
                    <a:pt x="22500" y="60000"/>
                  </a:cubicBezTo>
                  <a:close/>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80" name="Google Shape;680;p46"/>
            <p:cNvSpPr/>
            <p:nvPr/>
          </p:nvSpPr>
          <p:spPr>
            <a:xfrm rot="1801484">
              <a:off x="5572151" y="3313619"/>
              <a:ext cx="1268891" cy="1233801"/>
            </a:xfrm>
            <a:custGeom>
              <a:rect b="b" l="l" r="r" t="t"/>
              <a:pathLst>
                <a:path extrusionOk="0" h="120000" w="120000">
                  <a:moveTo>
                    <a:pt x="9681" y="44952"/>
                  </a:moveTo>
                  <a:lnTo>
                    <a:pt x="9681" y="44952"/>
                  </a:lnTo>
                  <a:cubicBezTo>
                    <a:pt x="16351" y="22668"/>
                    <a:pt x="36895" y="7427"/>
                    <a:pt x="60165" y="7500"/>
                  </a:cubicBezTo>
                  <a:cubicBezTo>
                    <a:pt x="83435" y="7573"/>
                    <a:pt x="103882" y="22942"/>
                    <a:pt x="110412" y="45268"/>
                  </a:cubicBezTo>
                  <a:lnTo>
                    <a:pt x="117518" y="45268"/>
                  </a:lnTo>
                  <a:lnTo>
                    <a:pt x="105045" y="60000"/>
                  </a:lnTo>
                  <a:lnTo>
                    <a:pt x="87608" y="45268"/>
                  </a:lnTo>
                  <a:lnTo>
                    <a:pt x="94547" y="45268"/>
                  </a:lnTo>
                  <a:lnTo>
                    <a:pt x="94547" y="45268"/>
                  </a:lnTo>
                  <a:cubicBezTo>
                    <a:pt x="88334" y="30749"/>
                    <a:pt x="73676" y="21671"/>
                    <a:pt x="57885" y="22559"/>
                  </a:cubicBezTo>
                  <a:cubicBezTo>
                    <a:pt x="42094" y="23448"/>
                    <a:pt x="28552" y="34114"/>
                    <a:pt x="24012" y="49238"/>
                  </a:cubicBezTo>
                  <a:close/>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81" name="Google Shape;681;p46"/>
            <p:cNvSpPr/>
            <p:nvPr/>
          </p:nvSpPr>
          <p:spPr>
            <a:xfrm rot="1801484">
              <a:off x="6867706" y="4290245"/>
              <a:ext cx="1270247" cy="1233801"/>
            </a:xfrm>
            <a:custGeom>
              <a:rect b="b" l="l" r="r" t="t"/>
              <a:pathLst>
                <a:path extrusionOk="0" h="120000" w="120000">
                  <a:moveTo>
                    <a:pt x="9678" y="44935"/>
                  </a:moveTo>
                  <a:lnTo>
                    <a:pt x="9678" y="44935"/>
                  </a:lnTo>
                  <a:cubicBezTo>
                    <a:pt x="16355" y="22660"/>
                    <a:pt x="36897" y="7428"/>
                    <a:pt x="60164" y="7500"/>
                  </a:cubicBezTo>
                  <a:cubicBezTo>
                    <a:pt x="83430" y="7573"/>
                    <a:pt x="103877" y="22933"/>
                    <a:pt x="110415" y="45249"/>
                  </a:cubicBezTo>
                  <a:lnTo>
                    <a:pt x="117510" y="45249"/>
                  </a:lnTo>
                  <a:lnTo>
                    <a:pt x="105061" y="60000"/>
                  </a:lnTo>
                  <a:lnTo>
                    <a:pt x="87633" y="45249"/>
                  </a:lnTo>
                  <a:lnTo>
                    <a:pt x="94561" y="45249"/>
                  </a:lnTo>
                  <a:lnTo>
                    <a:pt x="94561" y="45249"/>
                  </a:lnTo>
                  <a:cubicBezTo>
                    <a:pt x="88339" y="30741"/>
                    <a:pt x="73677" y="21671"/>
                    <a:pt x="57882" y="22560"/>
                  </a:cubicBezTo>
                  <a:cubicBezTo>
                    <a:pt x="42088" y="23449"/>
                    <a:pt x="28542" y="34106"/>
                    <a:pt x="23995" y="49221"/>
                  </a:cubicBezTo>
                  <a:close/>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82" name="Google Shape;682;p46"/>
            <p:cNvSpPr/>
            <p:nvPr/>
          </p:nvSpPr>
          <p:spPr>
            <a:xfrm>
              <a:off x="222830" y="1410229"/>
              <a:ext cx="2920841" cy="578611"/>
            </a:xfrm>
            <a:prstGeom prst="rect">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Analisis</a:t>
              </a:r>
              <a:endParaRPr b="1" i="0" sz="1800" u="none" cap="none" strike="noStrike">
                <a:solidFill>
                  <a:schemeClr val="lt1"/>
                </a:solidFill>
                <a:latin typeface="Arial"/>
                <a:ea typeface="Arial"/>
                <a:cs typeface="Arial"/>
                <a:sym typeface="Arial"/>
              </a:endParaRPr>
            </a:p>
          </p:txBody>
        </p:sp>
        <p:sp>
          <p:nvSpPr>
            <p:cNvPr id="683" name="Google Shape;683;p46"/>
            <p:cNvSpPr/>
            <p:nvPr/>
          </p:nvSpPr>
          <p:spPr>
            <a:xfrm>
              <a:off x="1689378" y="2222704"/>
              <a:ext cx="2920841" cy="610332"/>
            </a:xfrm>
            <a:prstGeom prst="rect">
              <a:avLst/>
            </a:prstGeom>
            <a:solidFill>
              <a:srgbClr val="00B050"/>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Disain Sistem</a:t>
              </a:r>
              <a:endParaRPr b="1" i="0" sz="1800" u="none" cap="none" strike="noStrike">
                <a:solidFill>
                  <a:schemeClr val="lt1"/>
                </a:solidFill>
                <a:latin typeface="Arial"/>
                <a:ea typeface="Arial"/>
                <a:cs typeface="Arial"/>
                <a:sym typeface="Arial"/>
              </a:endParaRPr>
            </a:p>
          </p:txBody>
        </p:sp>
        <p:sp>
          <p:nvSpPr>
            <p:cNvPr id="684" name="Google Shape;684;p46"/>
            <p:cNvSpPr/>
            <p:nvPr/>
          </p:nvSpPr>
          <p:spPr>
            <a:xfrm>
              <a:off x="2919079" y="3162860"/>
              <a:ext cx="2920841" cy="580229"/>
            </a:xfrm>
            <a:prstGeom prst="rect">
              <a:avLst/>
            </a:prstGeom>
            <a:solidFill>
              <a:srgbClr val="FF0000"/>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Implementasi</a:t>
              </a:r>
              <a:endParaRPr b="1" i="0" sz="1800" u="none" cap="none" strike="noStrike">
                <a:solidFill>
                  <a:schemeClr val="lt1"/>
                </a:solidFill>
                <a:latin typeface="Arial"/>
                <a:ea typeface="Arial"/>
                <a:cs typeface="Arial"/>
                <a:sym typeface="Arial"/>
              </a:endParaRPr>
            </a:p>
          </p:txBody>
        </p:sp>
        <p:sp>
          <p:nvSpPr>
            <p:cNvPr id="685" name="Google Shape;685;p46"/>
            <p:cNvSpPr/>
            <p:nvPr/>
          </p:nvSpPr>
          <p:spPr>
            <a:xfrm>
              <a:off x="4283763" y="4066240"/>
              <a:ext cx="2920841" cy="659339"/>
            </a:xfrm>
            <a:prstGeom prst="rect">
              <a:avLst/>
            </a:prstGeom>
            <a:solidFill>
              <a:srgbClr val="0070C0"/>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Testing</a:t>
              </a:r>
              <a:endParaRPr b="0" i="0" sz="1400" u="none" cap="none" strike="noStrike">
                <a:solidFill>
                  <a:srgbClr val="000000"/>
                </a:solidFill>
                <a:latin typeface="Arial"/>
                <a:ea typeface="Arial"/>
                <a:cs typeface="Arial"/>
                <a:sym typeface="Arial"/>
              </a:endParaRPr>
            </a:p>
          </p:txBody>
        </p:sp>
        <p:sp>
          <p:nvSpPr>
            <p:cNvPr id="686" name="Google Shape;686;p46"/>
            <p:cNvSpPr/>
            <p:nvPr/>
          </p:nvSpPr>
          <p:spPr>
            <a:xfrm>
              <a:off x="5735266" y="5092221"/>
              <a:ext cx="2920841" cy="693530"/>
            </a:xfrm>
            <a:prstGeom prst="rect">
              <a:avLst/>
            </a:prstGeom>
            <a:solidFill>
              <a:srgbClr val="C55A1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Deployment</a:t>
              </a:r>
              <a:endParaRPr b="0" i="0" sz="1400" u="none" cap="none" strike="noStrike">
                <a:solidFill>
                  <a:srgbClr val="000000"/>
                </a:solidFill>
                <a:latin typeface="Arial"/>
                <a:ea typeface="Arial"/>
                <a:cs typeface="Arial"/>
                <a:sym typeface="Arial"/>
              </a:endParaRPr>
            </a:p>
          </p:txBody>
        </p:sp>
        <p:sp>
          <p:nvSpPr>
            <p:cNvPr id="687" name="Google Shape;687;p46"/>
            <p:cNvSpPr/>
            <p:nvPr/>
          </p:nvSpPr>
          <p:spPr>
            <a:xfrm>
              <a:off x="6702133" y="5982503"/>
              <a:ext cx="2920841" cy="693530"/>
            </a:xfrm>
            <a:prstGeom prst="rect">
              <a:avLst/>
            </a:prstGeom>
            <a:solidFill>
              <a:srgbClr val="222A35"/>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Maintenance</a:t>
              </a:r>
              <a:endParaRPr b="0" i="0" sz="1400" u="none" cap="none" strike="noStrike">
                <a:solidFill>
                  <a:srgbClr val="000000"/>
                </a:solidFill>
                <a:latin typeface="Arial"/>
                <a:ea typeface="Arial"/>
                <a:cs typeface="Arial"/>
                <a:sym typeface="Arial"/>
              </a:endParaRPr>
            </a:p>
          </p:txBody>
        </p:sp>
        <p:sp>
          <p:nvSpPr>
            <p:cNvPr id="688" name="Google Shape;688;p46"/>
            <p:cNvSpPr/>
            <p:nvPr/>
          </p:nvSpPr>
          <p:spPr>
            <a:xfrm rot="1801484">
              <a:off x="8424246" y="5199119"/>
              <a:ext cx="1201815" cy="1099306"/>
            </a:xfrm>
            <a:custGeom>
              <a:rect b="b" l="l" r="r" t="t"/>
              <a:pathLst>
                <a:path extrusionOk="0" h="120000" w="120000">
                  <a:moveTo>
                    <a:pt x="9565" y="43967"/>
                  </a:moveTo>
                  <a:lnTo>
                    <a:pt x="9565" y="43967"/>
                  </a:lnTo>
                  <a:cubicBezTo>
                    <a:pt x="16607" y="22200"/>
                    <a:pt x="37050" y="7452"/>
                    <a:pt x="60112" y="7500"/>
                  </a:cubicBezTo>
                  <a:cubicBezTo>
                    <a:pt x="83174" y="7549"/>
                    <a:pt x="103554" y="22382"/>
                    <a:pt x="110504" y="44179"/>
                  </a:cubicBezTo>
                  <a:lnTo>
                    <a:pt x="117068" y="44179"/>
                  </a:lnTo>
                  <a:lnTo>
                    <a:pt x="105932" y="60000"/>
                  </a:lnTo>
                  <a:lnTo>
                    <a:pt x="88931" y="44179"/>
                  </a:lnTo>
                  <a:lnTo>
                    <a:pt x="95266" y="44179"/>
                  </a:lnTo>
                  <a:cubicBezTo>
                    <a:pt x="88535" y="30233"/>
                    <a:pt x="73653" y="21665"/>
                    <a:pt x="57725" y="22564"/>
                  </a:cubicBezTo>
                  <a:cubicBezTo>
                    <a:pt x="41798" y="23464"/>
                    <a:pt x="28055" y="33649"/>
                    <a:pt x="23059" y="48257"/>
                  </a:cubicBezTo>
                  <a:close/>
                </a:path>
              </a:pathLst>
            </a:cu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cxnSp>
          <p:nvCxnSpPr>
            <p:cNvPr id="689" name="Google Shape;689;p46"/>
            <p:cNvCxnSpPr/>
            <p:nvPr/>
          </p:nvCxnSpPr>
          <p:spPr>
            <a:xfrm>
              <a:off x="767408" y="2060848"/>
              <a:ext cx="0" cy="4392488"/>
            </a:xfrm>
            <a:prstGeom prst="straightConnector1">
              <a:avLst/>
            </a:prstGeom>
            <a:noFill/>
            <a:ln cap="flat" cmpd="sng" w="9525">
              <a:solidFill>
                <a:srgbClr val="FFBE00"/>
              </a:solidFill>
              <a:prstDash val="solid"/>
              <a:round/>
              <a:headEnd len="sm" w="sm" type="none"/>
              <a:tailEnd len="sm" w="sm" type="none"/>
            </a:ln>
          </p:spPr>
        </p:cxnSp>
        <p:cxnSp>
          <p:nvCxnSpPr>
            <p:cNvPr id="690" name="Google Shape;690;p46"/>
            <p:cNvCxnSpPr/>
            <p:nvPr/>
          </p:nvCxnSpPr>
          <p:spPr>
            <a:xfrm>
              <a:off x="737339" y="6433388"/>
              <a:ext cx="5934725" cy="19948"/>
            </a:xfrm>
            <a:prstGeom prst="straightConnector1">
              <a:avLst/>
            </a:prstGeom>
            <a:noFill/>
            <a:ln cap="flat" cmpd="sng" w="9525">
              <a:solidFill>
                <a:srgbClr val="FFBE00"/>
              </a:solidFill>
              <a:prstDash val="solid"/>
              <a:round/>
              <a:headEnd len="sm" w="sm" type="none"/>
              <a:tailEnd len="med" w="med" type="triangle"/>
            </a:ln>
          </p:spPr>
        </p:cxnSp>
        <p:cxnSp>
          <p:nvCxnSpPr>
            <p:cNvPr id="691" name="Google Shape;691;p46"/>
            <p:cNvCxnSpPr/>
            <p:nvPr/>
          </p:nvCxnSpPr>
          <p:spPr>
            <a:xfrm>
              <a:off x="2207568" y="2860639"/>
              <a:ext cx="0" cy="3572749"/>
            </a:xfrm>
            <a:prstGeom prst="straightConnector1">
              <a:avLst/>
            </a:prstGeom>
            <a:noFill/>
            <a:ln cap="flat" cmpd="sng" w="9525">
              <a:solidFill>
                <a:srgbClr val="4A73BB"/>
              </a:solidFill>
              <a:prstDash val="solid"/>
              <a:round/>
              <a:headEnd len="sm" w="sm" type="none"/>
              <a:tailEnd len="sm" w="sm" type="none"/>
            </a:ln>
          </p:spPr>
        </p:cxnSp>
        <p:cxnSp>
          <p:nvCxnSpPr>
            <p:cNvPr id="692" name="Google Shape;692;p46"/>
            <p:cNvCxnSpPr/>
            <p:nvPr/>
          </p:nvCxnSpPr>
          <p:spPr>
            <a:xfrm>
              <a:off x="3647728" y="3743089"/>
              <a:ext cx="0" cy="2690299"/>
            </a:xfrm>
            <a:prstGeom prst="straightConnector1">
              <a:avLst/>
            </a:prstGeom>
            <a:noFill/>
            <a:ln cap="flat" cmpd="sng" w="9525">
              <a:solidFill>
                <a:srgbClr val="4A73BB"/>
              </a:solidFill>
              <a:prstDash val="solid"/>
              <a:round/>
              <a:headEnd len="sm" w="sm" type="none"/>
              <a:tailEnd len="sm" w="sm" type="none"/>
            </a:ln>
          </p:spPr>
        </p:cxnSp>
        <p:cxnSp>
          <p:nvCxnSpPr>
            <p:cNvPr id="693" name="Google Shape;693;p46"/>
            <p:cNvCxnSpPr/>
            <p:nvPr/>
          </p:nvCxnSpPr>
          <p:spPr>
            <a:xfrm>
              <a:off x="4871864" y="4782098"/>
              <a:ext cx="0" cy="1651290"/>
            </a:xfrm>
            <a:prstGeom prst="straightConnector1">
              <a:avLst/>
            </a:prstGeom>
            <a:noFill/>
            <a:ln cap="flat" cmpd="sng" w="9525">
              <a:solidFill>
                <a:srgbClr val="4A73BB"/>
              </a:solidFill>
              <a:prstDash val="solid"/>
              <a:round/>
              <a:headEnd len="sm" w="sm" type="none"/>
              <a:tailEnd len="sm" w="sm" type="none"/>
            </a:ln>
          </p:spPr>
        </p:cxnSp>
        <p:cxnSp>
          <p:nvCxnSpPr>
            <p:cNvPr id="694" name="Google Shape;694;p46"/>
            <p:cNvCxnSpPr/>
            <p:nvPr/>
          </p:nvCxnSpPr>
          <p:spPr>
            <a:xfrm>
              <a:off x="6023992" y="5785751"/>
              <a:ext cx="0" cy="667585"/>
            </a:xfrm>
            <a:prstGeom prst="straightConnector1">
              <a:avLst/>
            </a:prstGeom>
            <a:noFill/>
            <a:ln cap="flat" cmpd="sng" w="9525">
              <a:solidFill>
                <a:srgbClr val="4A73BB"/>
              </a:solidFill>
              <a:prstDash val="solid"/>
              <a:round/>
              <a:headEnd len="sm" w="sm" type="none"/>
              <a:tailEnd len="sm" w="sm" type="none"/>
            </a:ln>
          </p:spPr>
        </p:cxnSp>
      </p:grpSp>
      <p:sp>
        <p:nvSpPr>
          <p:cNvPr id="695" name="Google Shape;695;p4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7"/>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1" name="Google Shape;701;p47"/>
          <p:cNvSpPr/>
          <p:nvPr/>
        </p:nvSpPr>
        <p:spPr>
          <a:xfrm>
            <a:off x="331181" y="268524"/>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02" name="Google Shape;702;p47"/>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3" name="Google Shape;703;p47"/>
          <p:cNvSpPr/>
          <p:nvPr/>
        </p:nvSpPr>
        <p:spPr>
          <a:xfrm>
            <a:off x="331180" y="1572240"/>
            <a:ext cx="8464028" cy="39702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AutoNum type="arabicPeriod"/>
            </a:pPr>
            <a:r>
              <a:rPr lang="en-US" sz="1800"/>
              <a:t>Definisi</a:t>
            </a:r>
            <a:r>
              <a:rPr b="0" i="0" lang="en-US" sz="1800" u="none" cap="none" strike="noStrike">
                <a:solidFill>
                  <a:srgbClr val="000000"/>
                </a:solidFill>
                <a:latin typeface="Arial"/>
                <a:ea typeface="Arial"/>
                <a:cs typeface="Arial"/>
                <a:sym typeface="Arial"/>
              </a:rPr>
              <a:t> program</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Tahapan pembuatan program</a:t>
            </a:r>
            <a:endParaRPr b="0" i="0" sz="14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4" name="Google Shape;704;p47"/>
          <p:cNvSpPr/>
          <p:nvPr/>
        </p:nvSpPr>
        <p:spPr>
          <a:xfrm>
            <a:off x="331180" y="1110575"/>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Pemrograman</a:t>
            </a:r>
            <a:endParaRPr b="1" i="0" sz="2000" u="none" cap="none" strike="noStrike">
              <a:solidFill>
                <a:srgbClr val="000000"/>
              </a:solidFill>
              <a:latin typeface="Arial"/>
              <a:ea typeface="Arial"/>
              <a:cs typeface="Arial"/>
              <a:sym typeface="Arial"/>
            </a:endParaRPr>
          </a:p>
        </p:txBody>
      </p:sp>
      <p:sp>
        <p:nvSpPr>
          <p:cNvPr id="705" name="Google Shape;705;p4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8"/>
          <p:cNvSpPr txBox="1"/>
          <p:nvPr/>
        </p:nvSpPr>
        <p:spPr>
          <a:xfrm>
            <a:off x="-707950" y="22122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11" name="Google Shape;711;p48"/>
          <p:cNvSpPr/>
          <p:nvPr/>
        </p:nvSpPr>
        <p:spPr>
          <a:xfrm>
            <a:off x="331181" y="221228"/>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12" name="Google Shape;712;p48"/>
          <p:cNvSpPr/>
          <p:nvPr/>
        </p:nvSpPr>
        <p:spPr>
          <a:xfrm>
            <a:off x="331180" y="1524944"/>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3" name="Google Shape;713;p48"/>
          <p:cNvSpPr/>
          <p:nvPr/>
        </p:nvSpPr>
        <p:spPr>
          <a:xfrm>
            <a:off x="331180" y="1524944"/>
            <a:ext cx="8464028" cy="3416279"/>
          </a:xfrm>
          <a:prstGeom prst="rect">
            <a:avLst/>
          </a:prstGeom>
          <a:noFill/>
          <a:ln>
            <a:noFill/>
          </a:ln>
        </p:spPr>
        <p:txBody>
          <a:bodyPr anchorCtr="0" anchor="t" bIns="45700" lIns="91425" spcFirstLastPara="1" rIns="91425" wrap="square" tIns="45700">
            <a:spAutoFit/>
          </a:bodyPr>
          <a:lstStyle/>
          <a:p>
            <a:pPr indent="0" lvl="0" marL="1143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4" name="Google Shape;714;p48"/>
          <p:cNvSpPr/>
          <p:nvPr/>
        </p:nvSpPr>
        <p:spPr>
          <a:xfrm>
            <a:off x="331180" y="1063279"/>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Tahapan Pembuatan Program</a:t>
            </a:r>
            <a:endParaRPr b="0" i="0" sz="1400" u="none" cap="none" strike="noStrike">
              <a:solidFill>
                <a:srgbClr val="000000"/>
              </a:solidFill>
              <a:latin typeface="Arial"/>
              <a:ea typeface="Arial"/>
              <a:cs typeface="Arial"/>
              <a:sym typeface="Arial"/>
            </a:endParaRPr>
          </a:p>
        </p:txBody>
      </p:sp>
      <p:pic>
        <p:nvPicPr>
          <p:cNvPr descr="asd" id="715" name="Google Shape;715;p48"/>
          <p:cNvPicPr preferRelativeResize="0"/>
          <p:nvPr/>
        </p:nvPicPr>
        <p:blipFill rotWithShape="1">
          <a:blip r:embed="rId3">
            <a:alphaModFix/>
          </a:blip>
          <a:srcRect b="0" l="0" r="0" t="0"/>
          <a:stretch/>
        </p:blipFill>
        <p:spPr>
          <a:xfrm>
            <a:off x="4455183" y="1009270"/>
            <a:ext cx="4157807" cy="3339631"/>
          </a:xfrm>
          <a:prstGeom prst="rect">
            <a:avLst/>
          </a:prstGeom>
          <a:noFill/>
          <a:ln>
            <a:noFill/>
          </a:ln>
        </p:spPr>
      </p:pic>
      <p:sp>
        <p:nvSpPr>
          <p:cNvPr id="716" name="Google Shape;716;p4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49"/>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22" name="Google Shape;722;p49"/>
          <p:cNvSpPr/>
          <p:nvPr/>
        </p:nvSpPr>
        <p:spPr>
          <a:xfrm>
            <a:off x="331181" y="24487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23" name="Google Shape;723;p49"/>
          <p:cNvSpPr/>
          <p:nvPr/>
        </p:nvSpPr>
        <p:spPr>
          <a:xfrm>
            <a:off x="331180" y="1548592"/>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4" name="Google Shape;724;p49"/>
          <p:cNvSpPr/>
          <p:nvPr/>
        </p:nvSpPr>
        <p:spPr>
          <a:xfrm>
            <a:off x="331180" y="1548592"/>
            <a:ext cx="8464028" cy="272378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Inti dari ilmu komputer.</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Char char="•"/>
            </a:pPr>
            <a:r>
              <a:rPr lang="en-US" sz="1800"/>
              <a:t>Definisi</a:t>
            </a:r>
            <a:r>
              <a:rPr b="0" i="0" lang="en-US" sz="1800" u="none" cap="none" strike="noStrike">
                <a:solidFill>
                  <a:srgbClr val="000000"/>
                </a:solidFill>
                <a:latin typeface="Arial"/>
                <a:ea typeface="Arial"/>
                <a:cs typeface="Arial"/>
                <a:sym typeface="Arial"/>
              </a:rPr>
              <a:t> Algoritma</a:t>
            </a:r>
            <a:endParaRPr b="0"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Algoritma blueprint dari program.</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Kriteria suatu algoritma: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	– Ada input dan output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	– Efektivitas dan efisien</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	– Terstruktur</a:t>
            </a:r>
            <a:endParaRPr b="0" i="0" sz="18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5" name="Google Shape;725;p49"/>
          <p:cNvSpPr/>
          <p:nvPr/>
        </p:nvSpPr>
        <p:spPr>
          <a:xfrm>
            <a:off x="331180" y="1086927"/>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Algoritma</a:t>
            </a:r>
            <a:endParaRPr b="1" i="0" sz="2000" u="none" cap="none" strike="noStrike">
              <a:solidFill>
                <a:srgbClr val="000000"/>
              </a:solidFill>
              <a:latin typeface="Arial"/>
              <a:ea typeface="Arial"/>
              <a:cs typeface="Arial"/>
              <a:sym typeface="Arial"/>
            </a:endParaRPr>
          </a:p>
        </p:txBody>
      </p:sp>
      <p:sp>
        <p:nvSpPr>
          <p:cNvPr id="726" name="Google Shape;726;p4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
          <p:cNvSpPr/>
          <p:nvPr/>
        </p:nvSpPr>
        <p:spPr>
          <a:xfrm>
            <a:off x="331181" y="229112"/>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Pengertian Sistem Operasi Mobile</a:t>
            </a:r>
            <a:endParaRPr b="0" i="0" sz="2400" u="none" cap="none" strike="noStrike">
              <a:solidFill>
                <a:srgbClr val="002060"/>
              </a:solidFill>
              <a:latin typeface="Arial"/>
              <a:ea typeface="Arial"/>
              <a:cs typeface="Arial"/>
              <a:sym typeface="Arial"/>
            </a:endParaRPr>
          </a:p>
        </p:txBody>
      </p:sp>
      <p:sp>
        <p:nvSpPr>
          <p:cNvPr id="266" name="Google Shape;266;p5"/>
          <p:cNvSpPr/>
          <p:nvPr/>
        </p:nvSpPr>
        <p:spPr>
          <a:xfrm>
            <a:off x="331180" y="987315"/>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 name="Google Shape;267;p5"/>
          <p:cNvSpPr/>
          <p:nvPr/>
        </p:nvSpPr>
        <p:spPr>
          <a:xfrm>
            <a:off x="4572000" y="987315"/>
            <a:ext cx="4223208" cy="493977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Noto Sans Symbols"/>
              <a:buChar char="❖"/>
            </a:pPr>
            <a:r>
              <a:rPr b="1" i="0" lang="en-US" sz="1800" u="none" cap="none" strike="noStrike">
                <a:solidFill>
                  <a:srgbClr val="FF0000"/>
                </a:solidFill>
                <a:latin typeface="Arial"/>
                <a:ea typeface="Arial"/>
                <a:cs typeface="Arial"/>
                <a:sym typeface="Arial"/>
              </a:rPr>
              <a:t>Software utama </a:t>
            </a:r>
            <a:r>
              <a:rPr b="0" i="0" lang="en-US" sz="1800" u="none" cap="none" strike="noStrike">
                <a:solidFill>
                  <a:srgbClr val="000000"/>
                </a:solidFill>
                <a:latin typeface="Arial"/>
                <a:ea typeface="Arial"/>
                <a:cs typeface="Arial"/>
                <a:sym typeface="Arial"/>
              </a:rPr>
              <a:t>yang melakukan manajemen dan kontrol terhadap </a:t>
            </a:r>
            <a:r>
              <a:rPr b="0" i="1" lang="en-US" sz="1800" u="none" cap="none" strike="noStrike">
                <a:solidFill>
                  <a:srgbClr val="000000"/>
                </a:solidFill>
                <a:latin typeface="Arial"/>
                <a:ea typeface="Arial"/>
                <a:cs typeface="Arial"/>
                <a:sym typeface="Arial"/>
              </a:rPr>
              <a:t>hardware</a:t>
            </a:r>
            <a:r>
              <a:rPr b="0" i="0" lang="en-US" sz="1800" u="none" cap="none" strike="noStrike">
                <a:solidFill>
                  <a:srgbClr val="000000"/>
                </a:solidFill>
                <a:latin typeface="Arial"/>
                <a:ea typeface="Arial"/>
                <a:cs typeface="Arial"/>
                <a:sym typeface="Arial"/>
              </a:rPr>
              <a:t> pada </a:t>
            </a:r>
            <a:r>
              <a:rPr b="0" i="1" lang="en-US" sz="1800" u="none" cap="none" strike="noStrike">
                <a:solidFill>
                  <a:srgbClr val="000000"/>
                </a:solidFill>
                <a:latin typeface="Arial"/>
                <a:ea typeface="Arial"/>
                <a:cs typeface="Arial"/>
                <a:sym typeface="Arial"/>
              </a:rPr>
              <a:t>mobile</a:t>
            </a:r>
            <a:r>
              <a:rPr b="0" i="0" lang="en-US" sz="1800" u="none" cap="none" strike="noStrike">
                <a:solidFill>
                  <a:srgbClr val="000000"/>
                </a:solidFill>
                <a:latin typeface="Arial"/>
                <a:ea typeface="Arial"/>
                <a:cs typeface="Arial"/>
                <a:sym typeface="Arial"/>
              </a:rPr>
              <a:t> </a:t>
            </a:r>
            <a:r>
              <a:rPr b="0" i="1" lang="en-US" sz="1800" u="none" cap="none" strike="noStrike">
                <a:solidFill>
                  <a:srgbClr val="000000"/>
                </a:solidFill>
                <a:latin typeface="Arial"/>
                <a:ea typeface="Arial"/>
                <a:cs typeface="Arial"/>
                <a:sym typeface="Arial"/>
              </a:rPr>
              <a:t>device</a:t>
            </a:r>
            <a:r>
              <a:rPr b="0" i="0" lang="en-US" sz="1800" u="none" cap="none" strike="noStrike">
                <a:solidFill>
                  <a:srgbClr val="000000"/>
                </a:solidFill>
                <a:latin typeface="Arial"/>
                <a:ea typeface="Arial"/>
                <a:cs typeface="Arial"/>
                <a:sym typeface="Arial"/>
              </a:rPr>
              <a:t> secara langsung.</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68" name="Google Shape;268;p5"/>
          <p:cNvPicPr preferRelativeResize="0"/>
          <p:nvPr/>
        </p:nvPicPr>
        <p:blipFill rotWithShape="1">
          <a:blip r:embed="rId3">
            <a:alphaModFix/>
          </a:blip>
          <a:srcRect b="0" l="0" r="0" t="0"/>
          <a:stretch/>
        </p:blipFill>
        <p:spPr>
          <a:xfrm>
            <a:off x="695982" y="987315"/>
            <a:ext cx="3876018" cy="2352466"/>
          </a:xfrm>
          <a:prstGeom prst="rect">
            <a:avLst/>
          </a:prstGeom>
          <a:noFill/>
          <a:ln>
            <a:noFill/>
          </a:ln>
        </p:spPr>
      </p:pic>
      <p:sp>
        <p:nvSpPr>
          <p:cNvPr id="269" name="Google Shape;269;p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0"/>
          <p:cNvSpPr txBox="1"/>
          <p:nvPr/>
        </p:nvSpPr>
        <p:spPr>
          <a:xfrm>
            <a:off x="-707950" y="25275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2" name="Google Shape;732;p50"/>
          <p:cNvSpPr/>
          <p:nvPr/>
        </p:nvSpPr>
        <p:spPr>
          <a:xfrm>
            <a:off x="331181" y="252756"/>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33" name="Google Shape;733;p50"/>
          <p:cNvSpPr/>
          <p:nvPr/>
        </p:nvSpPr>
        <p:spPr>
          <a:xfrm>
            <a:off x="331180" y="1556472"/>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4" name="Google Shape;734;p50"/>
          <p:cNvSpPr/>
          <p:nvPr/>
        </p:nvSpPr>
        <p:spPr>
          <a:xfrm>
            <a:off x="331180" y="1556472"/>
            <a:ext cx="8464028" cy="27237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Mencari akar bulat positif dari bilangan bulat (integer) positif 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Masukkan bilangan bulat positif 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Berikan harga awal x sama dengan 1</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Hitung y sebesar x * x</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Jika y sama dengan a maka cetak x sebagai akar dari a. Selesai</a:t>
            </a:r>
            <a:endParaRPr b="0" i="0" sz="18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Tambah nilai x dengan 1</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Pergi ke langkah 3.</a:t>
            </a:r>
            <a:endParaRPr b="0" i="0" sz="14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5" name="Google Shape;735;p50"/>
          <p:cNvSpPr/>
          <p:nvPr/>
        </p:nvSpPr>
        <p:spPr>
          <a:xfrm>
            <a:off x="331181" y="1118547"/>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Contoh Algoritma 1</a:t>
            </a:r>
            <a:endParaRPr b="0" i="0" sz="1400" u="none" cap="none" strike="noStrike">
              <a:solidFill>
                <a:srgbClr val="000000"/>
              </a:solidFill>
              <a:latin typeface="Arial"/>
              <a:ea typeface="Arial"/>
              <a:cs typeface="Arial"/>
              <a:sym typeface="Arial"/>
            </a:endParaRPr>
          </a:p>
        </p:txBody>
      </p:sp>
      <p:sp>
        <p:nvSpPr>
          <p:cNvPr id="736" name="Google Shape;736;p5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1"/>
          <p:cNvSpPr txBox="1"/>
          <p:nvPr/>
        </p:nvSpPr>
        <p:spPr>
          <a:xfrm>
            <a:off x="-707950" y="22122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2" name="Google Shape;742;p51"/>
          <p:cNvSpPr/>
          <p:nvPr/>
        </p:nvSpPr>
        <p:spPr>
          <a:xfrm>
            <a:off x="331181" y="221228"/>
            <a:ext cx="5650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43" name="Google Shape;743;p51"/>
          <p:cNvSpPr/>
          <p:nvPr/>
        </p:nvSpPr>
        <p:spPr>
          <a:xfrm>
            <a:off x="331180" y="1524944"/>
            <a:ext cx="8463900" cy="2308200"/>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 name="Google Shape;744;p51"/>
          <p:cNvSpPr/>
          <p:nvPr/>
        </p:nvSpPr>
        <p:spPr>
          <a:xfrm>
            <a:off x="331180" y="1524944"/>
            <a:ext cx="84639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Penyelesaian masalah dalam bentuk bagan.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Ada 2 macam Flowchart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	– System Flowchart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	– Program Flowchart</a:t>
            </a:r>
            <a:endParaRPr b="0" i="0" sz="1400" u="none" cap="none" strike="noStrike">
              <a:solidFill>
                <a:srgbClr val="000000"/>
              </a:solidFill>
              <a:latin typeface="Arial"/>
              <a:ea typeface="Arial"/>
              <a:cs typeface="Arial"/>
              <a:sym typeface="Arial"/>
            </a:endParaRPr>
          </a:p>
        </p:txBody>
      </p:sp>
      <p:sp>
        <p:nvSpPr>
          <p:cNvPr id="745" name="Google Shape;745;p51"/>
          <p:cNvSpPr/>
          <p:nvPr/>
        </p:nvSpPr>
        <p:spPr>
          <a:xfrm>
            <a:off x="331180" y="1063279"/>
            <a:ext cx="5650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Notasi Algoritma Flowchart</a:t>
            </a:r>
            <a:endParaRPr b="0" i="0" sz="1400" u="none" cap="none" strike="noStrike">
              <a:solidFill>
                <a:srgbClr val="000000"/>
              </a:solidFill>
              <a:latin typeface="Arial"/>
              <a:ea typeface="Arial"/>
              <a:cs typeface="Arial"/>
              <a:sym typeface="Arial"/>
            </a:endParaRPr>
          </a:p>
        </p:txBody>
      </p:sp>
      <p:sp>
        <p:nvSpPr>
          <p:cNvPr id="746" name="Google Shape;746;p5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2"/>
          <p:cNvSpPr txBox="1"/>
          <p:nvPr/>
        </p:nvSpPr>
        <p:spPr>
          <a:xfrm>
            <a:off x="-707950" y="236993"/>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52" name="Google Shape;752;p52"/>
          <p:cNvSpPr/>
          <p:nvPr/>
        </p:nvSpPr>
        <p:spPr>
          <a:xfrm>
            <a:off x="331181" y="236993"/>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53" name="Google Shape;753;p52"/>
          <p:cNvSpPr/>
          <p:nvPr/>
        </p:nvSpPr>
        <p:spPr>
          <a:xfrm>
            <a:off x="331180" y="1540709"/>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 name="Google Shape;754;p52"/>
          <p:cNvSpPr/>
          <p:nvPr/>
        </p:nvSpPr>
        <p:spPr>
          <a:xfrm>
            <a:off x="331180" y="1079044"/>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Contoh Program Flowchart</a:t>
            </a:r>
            <a:endParaRPr b="0" i="0" sz="1400" u="none" cap="none" strike="noStrike">
              <a:solidFill>
                <a:srgbClr val="000000"/>
              </a:solidFill>
              <a:latin typeface="Arial"/>
              <a:ea typeface="Arial"/>
              <a:cs typeface="Arial"/>
              <a:sym typeface="Arial"/>
            </a:endParaRPr>
          </a:p>
        </p:txBody>
      </p:sp>
      <p:pic>
        <p:nvPicPr>
          <p:cNvPr id="755" name="Google Shape;755;p52"/>
          <p:cNvPicPr preferRelativeResize="0"/>
          <p:nvPr/>
        </p:nvPicPr>
        <p:blipFill rotWithShape="1">
          <a:blip r:embed="rId3">
            <a:alphaModFix/>
          </a:blip>
          <a:srcRect b="0" l="0" r="0" t="0"/>
          <a:stretch/>
        </p:blipFill>
        <p:spPr>
          <a:xfrm>
            <a:off x="5199276" y="323540"/>
            <a:ext cx="2607998" cy="3993766"/>
          </a:xfrm>
          <a:prstGeom prst="rect">
            <a:avLst/>
          </a:prstGeom>
          <a:noFill/>
          <a:ln>
            <a:noFill/>
          </a:ln>
        </p:spPr>
      </p:pic>
      <p:sp>
        <p:nvSpPr>
          <p:cNvPr id="756" name="Google Shape;756;p5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3"/>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2" name="Google Shape;762;p53"/>
          <p:cNvSpPr/>
          <p:nvPr/>
        </p:nvSpPr>
        <p:spPr>
          <a:xfrm>
            <a:off x="331181" y="268524"/>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63" name="Google Shape;763;p53"/>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 name="Google Shape;764;p53"/>
          <p:cNvSpPr/>
          <p:nvPr/>
        </p:nvSpPr>
        <p:spPr>
          <a:xfrm>
            <a:off x="331180" y="1110575"/>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Simbol-simbol Flowchart</a:t>
            </a:r>
            <a:endParaRPr b="0" i="0" sz="1400" u="none" cap="none" strike="noStrike">
              <a:solidFill>
                <a:srgbClr val="000000"/>
              </a:solidFill>
              <a:latin typeface="Arial"/>
              <a:ea typeface="Arial"/>
              <a:cs typeface="Arial"/>
              <a:sym typeface="Arial"/>
            </a:endParaRPr>
          </a:p>
        </p:txBody>
      </p:sp>
      <p:sp>
        <p:nvSpPr>
          <p:cNvPr id="765" name="Google Shape;765;p53"/>
          <p:cNvSpPr/>
          <p:nvPr/>
        </p:nvSpPr>
        <p:spPr>
          <a:xfrm>
            <a:off x="331180" y="1572240"/>
            <a:ext cx="8464028" cy="2554505"/>
          </a:xfrm>
          <a:prstGeom prst="rect">
            <a:avLst/>
          </a:prstGeom>
          <a:noFill/>
          <a:ln>
            <a:noFill/>
          </a:ln>
        </p:spPr>
        <p:txBody>
          <a:bodyPr anchorCtr="0" anchor="t" bIns="45700" lIns="91425" spcFirstLastPara="1" rIns="91425" wrap="square" tIns="45700">
            <a:spAutoFit/>
          </a:bodyPr>
          <a:lstStyle/>
          <a:p>
            <a:pPr indent="-342900" lvl="1" marL="80010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Flow Direction Symbols </a:t>
            </a:r>
            <a:r>
              <a:rPr b="0" i="0" lang="en-US" sz="2000" u="none" cap="none" strike="noStrike">
                <a:solidFill>
                  <a:srgbClr val="000000"/>
                </a:solidFill>
                <a:latin typeface="Arial"/>
                <a:ea typeface="Arial"/>
                <a:cs typeface="Arial"/>
                <a:sym typeface="Arial"/>
              </a:rPr>
              <a:t>(Simbol penghubung alur)</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Processing Symbols </a:t>
            </a:r>
            <a:r>
              <a:rPr b="0" i="0" lang="en-US" sz="2000" u="none" cap="none" strike="noStrike">
                <a:solidFill>
                  <a:srgbClr val="000000"/>
                </a:solidFill>
                <a:latin typeface="Arial"/>
                <a:ea typeface="Arial"/>
                <a:cs typeface="Arial"/>
                <a:sym typeface="Arial"/>
              </a:rPr>
              <a:t>(Simbol proses).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1" lang="en-US" sz="2000" u="none" cap="none" strike="noStrike">
                <a:solidFill>
                  <a:srgbClr val="000000"/>
                </a:solidFill>
                <a:latin typeface="Arial"/>
                <a:ea typeface="Arial"/>
                <a:cs typeface="Arial"/>
                <a:sym typeface="Arial"/>
              </a:rPr>
              <a:t>Input-output Symbols </a:t>
            </a:r>
            <a:r>
              <a:rPr b="0" i="0" lang="en-US" sz="2000" u="none" cap="none" strike="noStrike">
                <a:solidFill>
                  <a:srgbClr val="000000"/>
                </a:solidFill>
                <a:latin typeface="Arial"/>
                <a:ea typeface="Arial"/>
                <a:cs typeface="Arial"/>
                <a:sym typeface="Arial"/>
              </a:rPr>
              <a:t>(Simbol input-output)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Decision Symbol (Simbol Keputusan)</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lang="en-US" sz="2000"/>
              <a:t>Connector</a:t>
            </a:r>
            <a:r>
              <a:rPr b="0" i="0" lang="en-US" sz="2000" u="none" cap="none" strike="noStrike">
                <a:solidFill>
                  <a:srgbClr val="000000"/>
                </a:solidFill>
                <a:latin typeface="Arial"/>
                <a:ea typeface="Arial"/>
                <a:cs typeface="Arial"/>
                <a:sym typeface="Arial"/>
              </a:rPr>
              <a:t> Symbol </a:t>
            </a:r>
            <a:endParaRPr b="0" i="0" sz="1400" u="none" cap="none" strike="noStrike">
              <a:solidFill>
                <a:srgbClr val="000000"/>
              </a:solidFill>
              <a:latin typeface="Arial"/>
              <a:ea typeface="Arial"/>
              <a:cs typeface="Arial"/>
              <a:sym typeface="Arial"/>
            </a:endParaRPr>
          </a:p>
          <a:p>
            <a:pPr indent="-215900" lvl="0" marL="34290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766" name="Google Shape;766;p5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4"/>
          <p:cNvSpPr txBox="1"/>
          <p:nvPr/>
        </p:nvSpPr>
        <p:spPr>
          <a:xfrm>
            <a:off x="-707950" y="22122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72" name="Google Shape;772;p54"/>
          <p:cNvSpPr/>
          <p:nvPr/>
        </p:nvSpPr>
        <p:spPr>
          <a:xfrm>
            <a:off x="331181" y="221228"/>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73" name="Google Shape;773;p54"/>
          <p:cNvSpPr/>
          <p:nvPr/>
        </p:nvSpPr>
        <p:spPr>
          <a:xfrm>
            <a:off x="331180" y="1524944"/>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4" name="Google Shape;774;p54"/>
          <p:cNvSpPr/>
          <p:nvPr/>
        </p:nvSpPr>
        <p:spPr>
          <a:xfrm>
            <a:off x="331180" y="1063279"/>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Simbol-simbol Flowchart</a:t>
            </a:r>
            <a:endParaRPr b="0" i="0" sz="1400" u="none" cap="none" strike="noStrike">
              <a:solidFill>
                <a:srgbClr val="000000"/>
              </a:solidFill>
              <a:latin typeface="Arial"/>
              <a:ea typeface="Arial"/>
              <a:cs typeface="Arial"/>
              <a:sym typeface="Arial"/>
            </a:endParaRPr>
          </a:p>
        </p:txBody>
      </p:sp>
      <p:pic>
        <p:nvPicPr>
          <p:cNvPr descr="asd" id="775" name="Google Shape;775;p54"/>
          <p:cNvPicPr preferRelativeResize="0"/>
          <p:nvPr/>
        </p:nvPicPr>
        <p:blipFill rotWithShape="1">
          <a:blip r:embed="rId3">
            <a:alphaModFix/>
          </a:blip>
          <a:srcRect b="0" l="0" r="0" t="0"/>
          <a:stretch/>
        </p:blipFill>
        <p:spPr>
          <a:xfrm>
            <a:off x="1931305" y="1524944"/>
            <a:ext cx="5281389" cy="3458053"/>
          </a:xfrm>
          <a:prstGeom prst="rect">
            <a:avLst/>
          </a:prstGeom>
          <a:noFill/>
          <a:ln>
            <a:noFill/>
          </a:ln>
        </p:spPr>
      </p:pic>
      <p:sp>
        <p:nvSpPr>
          <p:cNvPr id="776" name="Google Shape;776;p5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5"/>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82" name="Google Shape;782;p55"/>
          <p:cNvSpPr/>
          <p:nvPr/>
        </p:nvSpPr>
        <p:spPr>
          <a:xfrm>
            <a:off x="331181" y="268524"/>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83" name="Google Shape;783;p55"/>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4" name="Google Shape;784;p55"/>
          <p:cNvSpPr/>
          <p:nvPr/>
        </p:nvSpPr>
        <p:spPr>
          <a:xfrm>
            <a:off x="331180" y="1110575"/>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Simbol-simbol Flowchart</a:t>
            </a:r>
            <a:endParaRPr b="0" i="0" sz="1400" u="none" cap="none" strike="noStrike">
              <a:solidFill>
                <a:srgbClr val="000000"/>
              </a:solidFill>
              <a:latin typeface="Arial"/>
              <a:ea typeface="Arial"/>
              <a:cs typeface="Arial"/>
              <a:sym typeface="Arial"/>
            </a:endParaRPr>
          </a:p>
        </p:txBody>
      </p:sp>
      <p:pic>
        <p:nvPicPr>
          <p:cNvPr descr="asd" id="785" name="Google Shape;785;p55"/>
          <p:cNvPicPr preferRelativeResize="0"/>
          <p:nvPr/>
        </p:nvPicPr>
        <p:blipFill rotWithShape="1">
          <a:blip r:embed="rId3">
            <a:alphaModFix/>
          </a:blip>
          <a:srcRect b="0" l="0" r="0" t="0"/>
          <a:stretch/>
        </p:blipFill>
        <p:spPr>
          <a:xfrm>
            <a:off x="1656360" y="1572240"/>
            <a:ext cx="5813667" cy="3501413"/>
          </a:xfrm>
          <a:prstGeom prst="rect">
            <a:avLst/>
          </a:prstGeom>
          <a:noFill/>
          <a:ln>
            <a:noFill/>
          </a:ln>
        </p:spPr>
      </p:pic>
      <p:sp>
        <p:nvSpPr>
          <p:cNvPr id="786" name="Google Shape;786;p5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6"/>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2" name="Google Shape;792;p56"/>
          <p:cNvSpPr/>
          <p:nvPr/>
        </p:nvSpPr>
        <p:spPr>
          <a:xfrm>
            <a:off x="331181" y="268524"/>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793" name="Google Shape;793;p56"/>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4" name="Google Shape;794;p56"/>
          <p:cNvSpPr/>
          <p:nvPr/>
        </p:nvSpPr>
        <p:spPr>
          <a:xfrm>
            <a:off x="331180" y="1110575"/>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Syarat Pembuatan Flowchart</a:t>
            </a:r>
            <a:endParaRPr b="0" i="0" sz="1400" u="none" cap="none" strike="noStrike">
              <a:solidFill>
                <a:srgbClr val="000000"/>
              </a:solidFill>
              <a:latin typeface="Arial"/>
              <a:ea typeface="Arial"/>
              <a:cs typeface="Arial"/>
              <a:sym typeface="Arial"/>
            </a:endParaRPr>
          </a:p>
        </p:txBody>
      </p:sp>
      <p:sp>
        <p:nvSpPr>
          <p:cNvPr id="795" name="Google Shape;795;p56"/>
          <p:cNvSpPr/>
          <p:nvPr/>
        </p:nvSpPr>
        <p:spPr>
          <a:xfrm>
            <a:off x="331180" y="1572240"/>
            <a:ext cx="8464028" cy="276994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Tidak ada kaidah yang baku.</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Flowchart = gambaran hasil analisa suatu masalah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Flowchart dapat bervariasi antara satu pemrogram dengan pemrogram	lainnya.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Secara garis besar ada 3 bagian utama: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		– Input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		– Proses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		– Output</a:t>
            </a:r>
            <a:endParaRPr b="0" i="0" sz="1400" u="none" cap="none" strike="noStrike">
              <a:solidFill>
                <a:srgbClr val="000000"/>
              </a:solidFill>
              <a:latin typeface="Arial"/>
              <a:ea typeface="Arial"/>
              <a:cs typeface="Arial"/>
              <a:sym typeface="Arial"/>
            </a:endParaRPr>
          </a:p>
          <a:p>
            <a:pPr indent="-228600" lvl="0" marL="457200" marR="0" rtl="0" algn="just">
              <a:lnSpc>
                <a:spcPct val="15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796" name="Google Shape;796;p5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7"/>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02" name="Google Shape;802;p57"/>
          <p:cNvSpPr/>
          <p:nvPr/>
        </p:nvSpPr>
        <p:spPr>
          <a:xfrm>
            <a:off x="331181" y="268524"/>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803" name="Google Shape;803;p57"/>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4" name="Google Shape;804;p57"/>
          <p:cNvSpPr/>
          <p:nvPr/>
        </p:nvSpPr>
        <p:spPr>
          <a:xfrm>
            <a:off x="331180" y="1110575"/>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Contoh Flowchart 1</a:t>
            </a:r>
            <a:endParaRPr b="0" i="0" sz="1400" u="none" cap="none" strike="noStrike">
              <a:solidFill>
                <a:srgbClr val="000000"/>
              </a:solidFill>
              <a:latin typeface="Arial"/>
              <a:ea typeface="Arial"/>
              <a:cs typeface="Arial"/>
              <a:sym typeface="Arial"/>
            </a:endParaRPr>
          </a:p>
        </p:txBody>
      </p:sp>
      <p:pic>
        <p:nvPicPr>
          <p:cNvPr id="805" name="Google Shape;805;p57"/>
          <p:cNvPicPr preferRelativeResize="0"/>
          <p:nvPr/>
        </p:nvPicPr>
        <p:blipFill rotWithShape="1">
          <a:blip r:embed="rId3">
            <a:alphaModFix/>
          </a:blip>
          <a:srcRect b="0" l="0" r="0" t="0"/>
          <a:stretch/>
        </p:blipFill>
        <p:spPr>
          <a:xfrm>
            <a:off x="5248538" y="492323"/>
            <a:ext cx="2466933" cy="3997512"/>
          </a:xfrm>
          <a:prstGeom prst="rect">
            <a:avLst/>
          </a:prstGeom>
          <a:noFill/>
          <a:ln>
            <a:noFill/>
          </a:ln>
        </p:spPr>
      </p:pic>
      <p:sp>
        <p:nvSpPr>
          <p:cNvPr id="806" name="Google Shape;806;p5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8"/>
          <p:cNvSpPr txBox="1"/>
          <p:nvPr/>
        </p:nvSpPr>
        <p:spPr>
          <a:xfrm>
            <a:off x="-707950" y="22122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2" name="Google Shape;812;p58"/>
          <p:cNvSpPr/>
          <p:nvPr/>
        </p:nvSpPr>
        <p:spPr>
          <a:xfrm>
            <a:off x="331181" y="221228"/>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Algoritma Pemrograman</a:t>
            </a:r>
            <a:endParaRPr b="0" i="0" sz="2800" u="none" cap="none" strike="noStrike">
              <a:solidFill>
                <a:srgbClr val="002060"/>
              </a:solidFill>
              <a:latin typeface="Arial"/>
              <a:ea typeface="Arial"/>
              <a:cs typeface="Arial"/>
              <a:sym typeface="Arial"/>
            </a:endParaRPr>
          </a:p>
        </p:txBody>
      </p:sp>
      <p:sp>
        <p:nvSpPr>
          <p:cNvPr id="813" name="Google Shape;813;p58"/>
          <p:cNvSpPr/>
          <p:nvPr/>
        </p:nvSpPr>
        <p:spPr>
          <a:xfrm>
            <a:off x="331180" y="1524944"/>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4" name="Google Shape;814;p58"/>
          <p:cNvSpPr/>
          <p:nvPr/>
        </p:nvSpPr>
        <p:spPr>
          <a:xfrm>
            <a:off x="331180" y="1063279"/>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Contoh Flowchart 2</a:t>
            </a:r>
            <a:endParaRPr b="0" i="0" sz="1400" u="none" cap="none" strike="noStrike">
              <a:solidFill>
                <a:srgbClr val="000000"/>
              </a:solidFill>
              <a:latin typeface="Arial"/>
              <a:ea typeface="Arial"/>
              <a:cs typeface="Arial"/>
              <a:sym typeface="Arial"/>
            </a:endParaRPr>
          </a:p>
        </p:txBody>
      </p:sp>
      <p:pic>
        <p:nvPicPr>
          <p:cNvPr descr="asd" id="815" name="Google Shape;815;p58"/>
          <p:cNvPicPr preferRelativeResize="0"/>
          <p:nvPr/>
        </p:nvPicPr>
        <p:blipFill rotWithShape="1">
          <a:blip r:embed="rId3">
            <a:alphaModFix/>
          </a:blip>
          <a:srcRect b="0" l="0" r="0" t="0"/>
          <a:stretch/>
        </p:blipFill>
        <p:spPr>
          <a:xfrm>
            <a:off x="3528390" y="1235431"/>
            <a:ext cx="5127037" cy="3160487"/>
          </a:xfrm>
          <a:prstGeom prst="rect">
            <a:avLst/>
          </a:prstGeom>
          <a:noFill/>
          <a:ln>
            <a:noFill/>
          </a:ln>
        </p:spPr>
      </p:pic>
      <p:sp>
        <p:nvSpPr>
          <p:cNvPr id="816" name="Google Shape;816;p5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9"/>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2" name="Google Shape;822;p59"/>
          <p:cNvSpPr/>
          <p:nvPr/>
        </p:nvSpPr>
        <p:spPr>
          <a:xfrm>
            <a:off x="331181" y="268524"/>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Tugas</a:t>
            </a:r>
            <a:endParaRPr b="0" i="0" sz="2800" u="none" cap="none" strike="noStrike">
              <a:solidFill>
                <a:srgbClr val="002060"/>
              </a:solidFill>
              <a:latin typeface="Arial"/>
              <a:ea typeface="Arial"/>
              <a:cs typeface="Arial"/>
              <a:sym typeface="Arial"/>
            </a:endParaRPr>
          </a:p>
        </p:txBody>
      </p:sp>
      <p:sp>
        <p:nvSpPr>
          <p:cNvPr id="823" name="Google Shape;823;p59"/>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4" name="Google Shape;824;p59"/>
          <p:cNvSpPr/>
          <p:nvPr/>
        </p:nvSpPr>
        <p:spPr>
          <a:xfrm>
            <a:off x="331180" y="1110575"/>
            <a:ext cx="8481640" cy="3139281"/>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Buatlah algoritma untuk menghitung luas dan keliling lingkaran. Dengan masukan berupa jari-jari.</a:t>
            </a:r>
            <a:endParaRPr b="0" i="0" sz="1400" u="none" cap="none" strike="noStrike">
              <a:solidFill>
                <a:srgbClr val="000000"/>
              </a:solidFill>
              <a:latin typeface="Arial"/>
              <a:ea typeface="Arial"/>
              <a:cs typeface="Arial"/>
              <a:sym typeface="Arial"/>
            </a:endParaRPr>
          </a:p>
          <a:p>
            <a:pPr indent="-330200" lvl="0" marL="457200" marR="0" rtl="0" algn="just">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just">
              <a:lnSpc>
                <a:spcPct val="9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Buatlah flowchart dari algoritma pada soal no 1 diatas.</a:t>
            </a:r>
            <a:endParaRPr b="0" i="0" sz="1400" u="none" cap="none" strike="noStrike">
              <a:solidFill>
                <a:srgbClr val="000000"/>
              </a:solidFill>
              <a:latin typeface="Arial"/>
              <a:ea typeface="Arial"/>
              <a:cs typeface="Arial"/>
              <a:sym typeface="Arial"/>
            </a:endParaRPr>
          </a:p>
          <a:p>
            <a:pPr indent="-330200" lvl="0" marL="457200" marR="0" rtl="0" algn="just">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just">
              <a:lnSpc>
                <a:spcPct val="9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Buatlah algoritma untuk mengecek bilangan di antara 2 bilangan masukan, apakah sama ataukah lebih besar salah satunya, dan tampilkan hasilnya.</a:t>
            </a:r>
            <a:endParaRPr b="0" i="0" sz="1400" u="none" cap="none" strike="noStrike">
              <a:solidFill>
                <a:srgbClr val="000000"/>
              </a:solidFill>
              <a:latin typeface="Arial"/>
              <a:ea typeface="Arial"/>
              <a:cs typeface="Arial"/>
              <a:sym typeface="Arial"/>
            </a:endParaRPr>
          </a:p>
          <a:p>
            <a:pPr indent="-330200" lvl="0" marL="457200" marR="0" rtl="0" algn="just">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just">
              <a:lnSpc>
                <a:spcPct val="9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Buatlah flowchart dari algoritma pada soal no 3 diatas.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Noto Sans Symbols"/>
              <a:buNone/>
            </a:pPr>
            <a:r>
              <a:t/>
            </a:r>
            <a:endParaRPr b="1" i="0" sz="2000" u="none" cap="none" strike="noStrike">
              <a:solidFill>
                <a:srgbClr val="000000"/>
              </a:solidFill>
              <a:latin typeface="Arial"/>
              <a:ea typeface="Arial"/>
              <a:cs typeface="Arial"/>
              <a:sym typeface="Arial"/>
            </a:endParaRPr>
          </a:p>
        </p:txBody>
      </p:sp>
      <p:sp>
        <p:nvSpPr>
          <p:cNvPr id="825" name="Google Shape;825;p5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6"/>
          <p:cNvSpPr txBox="1"/>
          <p:nvPr/>
        </p:nvSpPr>
        <p:spPr>
          <a:xfrm>
            <a:off x="-707950" y="21334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5" name="Google Shape;275;p6"/>
          <p:cNvSpPr/>
          <p:nvPr/>
        </p:nvSpPr>
        <p:spPr>
          <a:xfrm>
            <a:off x="337493" y="224558"/>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Arsitektur Platform</a:t>
            </a:r>
            <a:endParaRPr b="0" i="0" sz="2800" u="none" cap="none" strike="noStrike">
              <a:solidFill>
                <a:srgbClr val="002060"/>
              </a:solidFill>
              <a:latin typeface="Arial"/>
              <a:ea typeface="Arial"/>
              <a:cs typeface="Arial"/>
              <a:sym typeface="Arial"/>
            </a:endParaRPr>
          </a:p>
        </p:txBody>
      </p:sp>
      <p:sp>
        <p:nvSpPr>
          <p:cNvPr id="276" name="Google Shape;276;p6"/>
          <p:cNvSpPr/>
          <p:nvPr/>
        </p:nvSpPr>
        <p:spPr>
          <a:xfrm>
            <a:off x="331180" y="971549"/>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7" name="Google Shape;277;p6"/>
          <p:cNvSpPr/>
          <p:nvPr/>
        </p:nvSpPr>
        <p:spPr>
          <a:xfrm>
            <a:off x="4572000" y="682524"/>
            <a:ext cx="4223100" cy="4924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Configuration</a:t>
            </a:r>
            <a:r>
              <a:rPr b="0" i="0" lang="en-US" sz="1600" u="none" cap="none" strike="noStrike">
                <a:solidFill>
                  <a:srgbClr val="000000"/>
                </a:solidFill>
                <a:latin typeface="Arial"/>
                <a:ea typeface="Arial"/>
                <a:cs typeface="Arial"/>
                <a:sym typeface="Arial"/>
              </a:rPr>
              <a:t> : minimal runtime  dasar</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CDC(Connected Device Configuration)</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CLDC (Connected Limited Device Configuration)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Profile</a:t>
            </a:r>
            <a:r>
              <a:rPr b="0" i="0" lang="en-US" sz="1600" u="none" cap="none" strike="noStrike">
                <a:solidFill>
                  <a:srgbClr val="FF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 library tambahan  </a:t>
            </a:r>
            <a:endParaRPr b="0" i="0" sz="1400" u="none" cap="none" strike="noStrike">
              <a:solidFill>
                <a:srgbClr val="000000"/>
              </a:solidFill>
              <a:latin typeface="Arial"/>
              <a:ea typeface="Arial"/>
              <a:cs typeface="Arial"/>
              <a:sym typeface="Arial"/>
            </a:endParaRPr>
          </a:p>
          <a:p>
            <a:pPr indent="-342900" lvl="0" marL="808038"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MIDP 1.0 : Aplikasi berbasis text </a:t>
            </a:r>
            <a:endParaRPr b="0" i="0" sz="1400" u="none" cap="none" strike="noStrike">
              <a:solidFill>
                <a:srgbClr val="000000"/>
              </a:solidFill>
              <a:latin typeface="Arial"/>
              <a:ea typeface="Arial"/>
              <a:cs typeface="Arial"/>
              <a:sym typeface="Arial"/>
            </a:endParaRPr>
          </a:p>
          <a:p>
            <a:pPr indent="-342900" lvl="0" marL="808038" marR="0" rtl="0" algn="just">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MIDP 2.0 : Aplikasi berbasis Multimedia</a:t>
            </a:r>
            <a:endParaRPr b="0" i="0" sz="1400" u="none" cap="none" strike="noStrike">
              <a:solidFill>
                <a:srgbClr val="000000"/>
              </a:solidFill>
              <a:latin typeface="Arial"/>
              <a:ea typeface="Arial"/>
              <a:cs typeface="Arial"/>
              <a:sym typeface="Arial"/>
            </a:endParaRPr>
          </a:p>
          <a:p>
            <a:pPr indent="-808038" lvl="0" marL="808038" marR="0" rtl="0" algn="just">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Arial"/>
                <a:ea typeface="Arial"/>
                <a:cs typeface="Arial"/>
                <a:sym typeface="Arial"/>
              </a:rPr>
              <a:t>MIDlet</a:t>
            </a:r>
            <a:r>
              <a:rPr b="0" i="0" lang="en-US" sz="1600" u="none" cap="none" strike="noStrike">
                <a:solidFill>
                  <a:srgbClr val="000000"/>
                </a:solidFill>
                <a:latin typeface="Arial"/>
                <a:ea typeface="Arial"/>
                <a:cs typeface="Arial"/>
                <a:sym typeface="Arial"/>
              </a:rPr>
              <a:t> : Aplikasi Java Micro Edition menggunakan teknologi MIDP</a:t>
            </a:r>
            <a:endParaRPr b="0" i="0" sz="1400" u="none" cap="none" strike="noStrike">
              <a:solidFill>
                <a:srgbClr val="000000"/>
              </a:solidFill>
              <a:latin typeface="Arial"/>
              <a:ea typeface="Arial"/>
              <a:cs typeface="Arial"/>
              <a:sym typeface="Arial"/>
            </a:endParaRPr>
          </a:p>
          <a:p>
            <a:pPr indent="-101600" lvl="0" marL="233363"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    public void startApp() {}</a:t>
            </a:r>
            <a:endParaRPr b="0" i="0" sz="1600" u="none" cap="none" strike="noStrike">
              <a:solidFill>
                <a:srgbClr val="000000"/>
              </a:solidFill>
              <a:latin typeface="Arial"/>
              <a:ea typeface="Arial"/>
              <a:cs typeface="Arial"/>
              <a:sym typeface="Arial"/>
            </a:endParaRPr>
          </a:p>
          <a:p>
            <a:pPr indent="-101600" lvl="0" marL="233363"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    public void pauseApp() { }</a:t>
            </a:r>
            <a:endParaRPr b="0" i="0" sz="1400" u="none" cap="none" strike="noStrike">
              <a:solidFill>
                <a:srgbClr val="000000"/>
              </a:solidFill>
              <a:latin typeface="Arial"/>
              <a:ea typeface="Arial"/>
              <a:cs typeface="Arial"/>
              <a:sym typeface="Arial"/>
            </a:endParaRPr>
          </a:p>
          <a:p>
            <a:pPr indent="-101600" lvl="0" marL="233363"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    public void destroyApp(boolean     </a:t>
            </a:r>
            <a:endParaRPr b="0" i="0" sz="1400" u="none" cap="none" strike="noStrike">
              <a:solidFill>
                <a:srgbClr val="000000"/>
              </a:solidFill>
              <a:latin typeface="Arial"/>
              <a:ea typeface="Arial"/>
              <a:cs typeface="Arial"/>
              <a:sym typeface="Arial"/>
            </a:endParaRPr>
          </a:p>
          <a:p>
            <a:pPr indent="0" lvl="0" marL="233363"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unconditional)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278" name="Google Shape;278;p6"/>
          <p:cNvPicPr preferRelativeResize="0"/>
          <p:nvPr/>
        </p:nvPicPr>
        <p:blipFill rotWithShape="1">
          <a:blip r:embed="rId3">
            <a:alphaModFix/>
          </a:blip>
          <a:srcRect b="5793" l="6008" r="5377" t="7307"/>
          <a:stretch/>
        </p:blipFill>
        <p:spPr>
          <a:xfrm>
            <a:off x="695982" y="1626858"/>
            <a:ext cx="3505802" cy="2544533"/>
          </a:xfrm>
          <a:prstGeom prst="rect">
            <a:avLst/>
          </a:prstGeom>
          <a:noFill/>
          <a:ln>
            <a:noFill/>
          </a:ln>
        </p:spPr>
      </p:pic>
      <p:sp>
        <p:nvSpPr>
          <p:cNvPr id="279" name="Google Shape;279;p6"/>
          <p:cNvSpPr/>
          <p:nvPr/>
        </p:nvSpPr>
        <p:spPr>
          <a:xfrm>
            <a:off x="695982" y="1063576"/>
            <a:ext cx="3844322"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F0000"/>
              </a:buClr>
              <a:buSzPts val="2000"/>
              <a:buFont typeface="Arial"/>
              <a:buAutoNum type="arabicPeriod"/>
            </a:pPr>
            <a:r>
              <a:rPr b="1" i="0" lang="en-US" sz="2000" u="none" cap="none" strike="noStrike">
                <a:solidFill>
                  <a:srgbClr val="FF0000"/>
                </a:solidFill>
                <a:latin typeface="Arial"/>
                <a:ea typeface="Arial"/>
                <a:cs typeface="Arial"/>
                <a:sym typeface="Arial"/>
              </a:rPr>
              <a:t>Arsitektur</a:t>
            </a:r>
            <a:r>
              <a:rPr b="1" i="0" lang="en-US" sz="1800" u="none" cap="none" strike="noStrike">
                <a:solidFill>
                  <a:srgbClr val="FF0000"/>
                </a:solidFill>
                <a:latin typeface="Arial"/>
                <a:ea typeface="Arial"/>
                <a:cs typeface="Arial"/>
                <a:sym typeface="Arial"/>
              </a:rPr>
              <a:t> Java Micro Edition</a:t>
            </a:r>
            <a:endParaRPr b="0" i="0" sz="1800" u="none" cap="none" strike="noStrike">
              <a:solidFill>
                <a:srgbClr val="000000"/>
              </a:solidFill>
              <a:latin typeface="Arial"/>
              <a:ea typeface="Arial"/>
              <a:cs typeface="Arial"/>
              <a:sym typeface="Arial"/>
            </a:endParaRPr>
          </a:p>
        </p:txBody>
      </p:sp>
      <p:sp>
        <p:nvSpPr>
          <p:cNvPr id="280" name="Google Shape;280;p6"/>
          <p:cNvSpPr txBox="1"/>
          <p:nvPr/>
        </p:nvSpPr>
        <p:spPr>
          <a:xfrm>
            <a:off x="0" y="4974325"/>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0"/>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31" name="Google Shape;831;p60"/>
          <p:cNvSpPr/>
          <p:nvPr/>
        </p:nvSpPr>
        <p:spPr>
          <a:xfrm>
            <a:off x="331181" y="300055"/>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Roboto"/>
                <a:ea typeface="Roboto"/>
                <a:cs typeface="Roboto"/>
                <a:sym typeface="Roboto"/>
              </a:rPr>
              <a:t>Aplikasi Android</a:t>
            </a:r>
            <a:endParaRPr b="0" i="0" sz="2800" u="none" cap="none" strike="noStrike">
              <a:solidFill>
                <a:srgbClr val="002060"/>
              </a:solidFill>
              <a:latin typeface="Arial"/>
              <a:ea typeface="Arial"/>
              <a:cs typeface="Arial"/>
              <a:sym typeface="Arial"/>
            </a:endParaRPr>
          </a:p>
        </p:txBody>
      </p:sp>
      <p:sp>
        <p:nvSpPr>
          <p:cNvPr id="832" name="Google Shape;832;p60"/>
          <p:cNvSpPr/>
          <p:nvPr/>
        </p:nvSpPr>
        <p:spPr>
          <a:xfrm>
            <a:off x="331180" y="1603771"/>
            <a:ext cx="8464028" cy="2062063"/>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sp>
        <p:nvSpPr>
          <p:cNvPr id="833" name="Google Shape;833;p60"/>
          <p:cNvSpPr/>
          <p:nvPr/>
        </p:nvSpPr>
        <p:spPr>
          <a:xfrm>
            <a:off x="331180" y="1142106"/>
            <a:ext cx="8481640" cy="2549375"/>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rgbClr val="000000"/>
                </a:solidFill>
                <a:latin typeface="Arial"/>
                <a:ea typeface="Arial"/>
                <a:cs typeface="Arial"/>
                <a:sym typeface="Arial"/>
              </a:rPr>
              <a:t>Satu atau beberapa layar interaktif</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000000"/>
              </a:buClr>
              <a:buSzPts val="2000"/>
              <a:buFont typeface="Roboto"/>
              <a:buChar char="●"/>
            </a:pPr>
            <a:r>
              <a:rPr b="0" i="0" lang="en-US" sz="2000" u="none" cap="none" strike="noStrike">
                <a:solidFill>
                  <a:srgbClr val="000000"/>
                </a:solidFill>
                <a:latin typeface="Arial"/>
                <a:ea typeface="Arial"/>
                <a:cs typeface="Arial"/>
                <a:sym typeface="Arial"/>
              </a:rPr>
              <a:t>Ditulis menggunakan Bahasa Pemrograman Java dan XML</a:t>
            </a:r>
            <a:endParaRPr b="0" i="0" sz="2000" u="sng" cap="none" strike="noStrike">
              <a:solidFill>
                <a:srgbClr val="000000"/>
              </a:solidFill>
              <a:latin typeface="Arial"/>
              <a:ea typeface="Arial"/>
              <a:cs typeface="Arial"/>
              <a:sym typeface="Arial"/>
              <a:hlinkClick r:id="rId3">
                <a:extLst>
                  <a:ext uri="{A12FA001-AC4F-418D-AE19-62706E023703}">
                    <ahyp:hlinkClr val="tx"/>
                  </a:ext>
                </a:extLst>
              </a:hlinkClick>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rgbClr val="000000"/>
                </a:solidFill>
                <a:latin typeface="Arial"/>
                <a:ea typeface="Arial"/>
                <a:cs typeface="Arial"/>
                <a:sym typeface="Arial"/>
              </a:rPr>
              <a:t>Menggunakan Android Software Development Kit (SDK)</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lang="en-US" sz="2000"/>
              <a:t>Menggunakan</a:t>
            </a:r>
            <a:r>
              <a:rPr b="0" i="0" lang="en-US" sz="2000" u="none" cap="none" strike="noStrike">
                <a:solidFill>
                  <a:srgbClr val="000000"/>
                </a:solidFill>
                <a:latin typeface="Arial"/>
                <a:ea typeface="Arial"/>
                <a:cs typeface="Arial"/>
                <a:sym typeface="Arial"/>
              </a:rPr>
              <a:t> pustaka Android dan Android Application Framework</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rgbClr val="000000"/>
                </a:solidFill>
                <a:latin typeface="Arial"/>
                <a:ea typeface="Arial"/>
                <a:cs typeface="Arial"/>
                <a:sym typeface="Arial"/>
              </a:rPr>
              <a:t>Dijalankan oleh mesin Android Runtime Virtual (ART)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Noto Sans Symbols"/>
              <a:buNone/>
            </a:pPr>
            <a:r>
              <a:t/>
            </a:r>
            <a:endParaRPr b="1" i="0" sz="2000" u="none" cap="none" strike="noStrike">
              <a:solidFill>
                <a:srgbClr val="000000"/>
              </a:solidFill>
              <a:latin typeface="Arial"/>
              <a:ea typeface="Arial"/>
              <a:cs typeface="Arial"/>
              <a:sym typeface="Arial"/>
            </a:endParaRPr>
          </a:p>
        </p:txBody>
      </p:sp>
      <p:sp>
        <p:nvSpPr>
          <p:cNvPr id="834" name="Google Shape;834;p6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1"/>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40" name="Google Shape;840;p61"/>
          <p:cNvSpPr/>
          <p:nvPr/>
        </p:nvSpPr>
        <p:spPr>
          <a:xfrm>
            <a:off x="331181" y="268524"/>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a:ea typeface="Roboto"/>
                <a:cs typeface="Roboto"/>
                <a:sym typeface="Roboto"/>
              </a:rPr>
              <a:t>Tantangan Development Android</a:t>
            </a:r>
            <a:endParaRPr b="0" i="0" sz="2400" u="none" cap="none" strike="noStrike">
              <a:solidFill>
                <a:srgbClr val="002060"/>
              </a:solidFill>
              <a:latin typeface="Arial"/>
              <a:ea typeface="Arial"/>
              <a:cs typeface="Arial"/>
              <a:sym typeface="Arial"/>
            </a:endParaRPr>
          </a:p>
        </p:txBody>
      </p:sp>
      <p:sp>
        <p:nvSpPr>
          <p:cNvPr id="841" name="Google Shape;841;p61"/>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2" name="Google Shape;842;p61"/>
          <p:cNvSpPr/>
          <p:nvPr/>
        </p:nvSpPr>
        <p:spPr>
          <a:xfrm>
            <a:off x="331180" y="1110575"/>
            <a:ext cx="8481640" cy="3344465"/>
          </a:xfrm>
          <a:prstGeom prst="rect">
            <a:avLst/>
          </a:prstGeom>
          <a:noFill/>
          <a:ln>
            <a:noFill/>
          </a:ln>
        </p:spPr>
        <p:txBody>
          <a:bodyPr anchorCtr="0" anchor="t" bIns="45700" lIns="91425" spcFirstLastPara="1" rIns="91425" wrap="square" tIns="45700">
            <a:spAutoFit/>
          </a:bodyPr>
          <a:lstStyle/>
          <a:p>
            <a:pPr indent="-374650" lvl="0" marL="457200" marR="0" rtl="0" algn="l">
              <a:lnSpc>
                <a:spcPct val="100000"/>
              </a:lnSpc>
              <a:spcBef>
                <a:spcPts val="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Beragam ukuran layar dan resolusi</a:t>
            </a:r>
            <a:endParaRPr b="0" i="0" sz="1400" u="none" cap="none" strike="noStrike">
              <a:solidFill>
                <a:srgbClr val="000000"/>
              </a:solidFill>
              <a:latin typeface="Arial"/>
              <a:ea typeface="Arial"/>
              <a:cs typeface="Arial"/>
              <a:sym typeface="Arial"/>
            </a:endParaRPr>
          </a:p>
          <a:p>
            <a:pPr indent="-37465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Kinerja: membuat aplikasi Anda responsif dan mulus</a:t>
            </a:r>
            <a:endParaRPr b="0" i="0" sz="1400" u="none" cap="none" strike="noStrike">
              <a:solidFill>
                <a:srgbClr val="000000"/>
              </a:solidFill>
              <a:latin typeface="Arial"/>
              <a:ea typeface="Arial"/>
              <a:cs typeface="Arial"/>
              <a:sym typeface="Arial"/>
            </a:endParaRPr>
          </a:p>
          <a:p>
            <a:pPr indent="-37465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Keamanan: menjaga kode sumber dan data pengguna agar tetap aman</a:t>
            </a:r>
            <a:endParaRPr b="0" i="0" sz="1400" u="none" cap="none" strike="noStrike">
              <a:solidFill>
                <a:srgbClr val="000000"/>
              </a:solidFill>
              <a:latin typeface="Arial"/>
              <a:ea typeface="Arial"/>
              <a:cs typeface="Arial"/>
              <a:sym typeface="Arial"/>
            </a:endParaRPr>
          </a:p>
          <a:p>
            <a:pPr indent="-37465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Kompatibilitas: berjalan dengan baik pada versi platform yang lebih lama</a:t>
            </a:r>
            <a:endParaRPr b="0" i="0" sz="1400" u="none" cap="none" strike="noStrike">
              <a:solidFill>
                <a:srgbClr val="000000"/>
              </a:solidFill>
              <a:latin typeface="Arial"/>
              <a:ea typeface="Arial"/>
              <a:cs typeface="Arial"/>
              <a:sym typeface="Arial"/>
            </a:endParaRPr>
          </a:p>
          <a:p>
            <a:pPr indent="-374650" lvl="0" marL="457200" marR="0" rtl="0" algn="l">
              <a:lnSpc>
                <a:spcPct val="100000"/>
              </a:lnSpc>
              <a:spcBef>
                <a:spcPts val="1000"/>
              </a:spcBef>
              <a:spcAft>
                <a:spcPts val="0"/>
              </a:spcAft>
              <a:buClr>
                <a:srgbClr val="424242"/>
              </a:buClr>
              <a:buSzPts val="2000"/>
              <a:buFont typeface="Roboto"/>
              <a:buChar char="●"/>
            </a:pPr>
            <a:r>
              <a:rPr b="0" i="0" lang="en-US" sz="2000" u="none" cap="none" strike="noStrike">
                <a:solidFill>
                  <a:schemeClr val="dk1"/>
                </a:solidFill>
                <a:latin typeface="Arial"/>
                <a:ea typeface="Arial"/>
                <a:cs typeface="Arial"/>
                <a:sym typeface="Arial"/>
              </a:rPr>
              <a:t>Pemasaran: memahami pasar dan pengguna Anda </a:t>
            </a:r>
            <a:br>
              <a:rPr b="0" i="0" lang="en-US" sz="2000" u="none" cap="none" strike="noStrike">
                <a:solidFill>
                  <a:schemeClr val="dk1"/>
                </a:solidFill>
                <a:latin typeface="Arial"/>
                <a:ea typeface="Arial"/>
                <a:cs typeface="Arial"/>
                <a:sym typeface="Arial"/>
              </a:rPr>
            </a:b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Noto Sans Symbols"/>
              <a:buNone/>
            </a:pPr>
            <a:r>
              <a:t/>
            </a:r>
            <a:endParaRPr b="1" i="0" sz="2000" u="none" cap="none" strike="noStrike">
              <a:solidFill>
                <a:schemeClr val="dk1"/>
              </a:solidFill>
              <a:latin typeface="Arial"/>
              <a:ea typeface="Arial"/>
              <a:cs typeface="Arial"/>
              <a:sym typeface="Arial"/>
            </a:endParaRPr>
          </a:p>
        </p:txBody>
      </p:sp>
      <p:sp>
        <p:nvSpPr>
          <p:cNvPr id="843" name="Google Shape;843;p61"/>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2"/>
          <p:cNvSpPr txBox="1"/>
          <p:nvPr/>
        </p:nvSpPr>
        <p:spPr>
          <a:xfrm>
            <a:off x="-707950" y="300055"/>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49" name="Google Shape;849;p62"/>
          <p:cNvSpPr/>
          <p:nvPr/>
        </p:nvSpPr>
        <p:spPr>
          <a:xfrm>
            <a:off x="331181" y="300055"/>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a:ea typeface="Roboto"/>
                <a:cs typeface="Roboto"/>
                <a:sym typeface="Roboto"/>
              </a:rPr>
              <a:t>Dasar-Dasar Pemrograman Android Studio</a:t>
            </a:r>
            <a:endParaRPr b="0" i="0" sz="2400" u="none" cap="none" strike="noStrike">
              <a:solidFill>
                <a:srgbClr val="002060"/>
              </a:solidFill>
              <a:latin typeface="Arial"/>
              <a:ea typeface="Arial"/>
              <a:cs typeface="Arial"/>
              <a:sym typeface="Arial"/>
            </a:endParaRPr>
          </a:p>
        </p:txBody>
      </p:sp>
      <p:sp>
        <p:nvSpPr>
          <p:cNvPr id="850" name="Google Shape;850;p62"/>
          <p:cNvSpPr/>
          <p:nvPr/>
        </p:nvSpPr>
        <p:spPr>
          <a:xfrm>
            <a:off x="331180" y="1603771"/>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1" name="Google Shape;851;p62"/>
          <p:cNvSpPr/>
          <p:nvPr/>
        </p:nvSpPr>
        <p:spPr>
          <a:xfrm>
            <a:off x="331180" y="1142106"/>
            <a:ext cx="8481640" cy="424691"/>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Java Identifier</a:t>
            </a:r>
            <a:endParaRPr b="1" i="0" sz="2400" u="none" cap="none" strike="noStrike">
              <a:solidFill>
                <a:srgbClr val="000000"/>
              </a:solidFill>
              <a:latin typeface="Arial"/>
              <a:ea typeface="Arial"/>
              <a:cs typeface="Arial"/>
              <a:sym typeface="Arial"/>
            </a:endParaRPr>
          </a:p>
        </p:txBody>
      </p:sp>
      <p:sp>
        <p:nvSpPr>
          <p:cNvPr id="852" name="Google Shape;852;p62"/>
          <p:cNvSpPr/>
          <p:nvPr/>
        </p:nvSpPr>
        <p:spPr>
          <a:xfrm>
            <a:off x="331180" y="1142106"/>
            <a:ext cx="8481640" cy="283150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Java Identifier adalah suatu tanda yang mewakili nama-nama variabel, method, class, dan lain-lain.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Contoh Identifier : Hello, main, System, out.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Deklarasi identifier di Java adalah case-sensitive yaitu pendefenisian huruf besar dan huruf kecil adalah tidak sama</a:t>
            </a:r>
            <a:endParaRPr b="0" i="0" sz="2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Noto Sans Symbols"/>
              <a:buNone/>
            </a:pPr>
            <a:r>
              <a:t/>
            </a:r>
            <a:endParaRPr b="1" i="0" sz="2000" u="none" cap="none" strike="noStrike">
              <a:solidFill>
                <a:srgbClr val="000000"/>
              </a:solidFill>
              <a:latin typeface="Arial"/>
              <a:ea typeface="Arial"/>
              <a:cs typeface="Arial"/>
              <a:sym typeface="Arial"/>
            </a:endParaRPr>
          </a:p>
        </p:txBody>
      </p:sp>
      <p:sp>
        <p:nvSpPr>
          <p:cNvPr id="853" name="Google Shape;853;p62"/>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63"/>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9" name="Google Shape;859;p63"/>
          <p:cNvSpPr/>
          <p:nvPr/>
        </p:nvSpPr>
        <p:spPr>
          <a:xfrm>
            <a:off x="331181" y="244876"/>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Roboto"/>
                <a:ea typeface="Roboto"/>
                <a:cs typeface="Roboto"/>
                <a:sym typeface="Roboto"/>
              </a:rPr>
              <a:t>Dasar-Dasar Pemrograman Android Studio</a:t>
            </a:r>
            <a:endParaRPr b="0" i="0" sz="2400" u="none" cap="none" strike="noStrike">
              <a:solidFill>
                <a:srgbClr val="002060"/>
              </a:solidFill>
              <a:latin typeface="Arial"/>
              <a:ea typeface="Arial"/>
              <a:cs typeface="Arial"/>
              <a:sym typeface="Arial"/>
            </a:endParaRPr>
          </a:p>
        </p:txBody>
      </p:sp>
      <p:sp>
        <p:nvSpPr>
          <p:cNvPr id="860" name="Google Shape;860;p63"/>
          <p:cNvSpPr/>
          <p:nvPr/>
        </p:nvSpPr>
        <p:spPr>
          <a:xfrm>
            <a:off x="331180" y="1548592"/>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1" name="Google Shape;861;p63"/>
          <p:cNvSpPr/>
          <p:nvPr/>
        </p:nvSpPr>
        <p:spPr>
          <a:xfrm>
            <a:off x="331180" y="1086927"/>
            <a:ext cx="8481640" cy="424691"/>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Java Identifier</a:t>
            </a:r>
            <a:endParaRPr b="1" i="0" sz="2400" u="none" cap="none" strike="noStrike">
              <a:solidFill>
                <a:srgbClr val="000000"/>
              </a:solidFill>
              <a:latin typeface="Arial"/>
              <a:ea typeface="Arial"/>
              <a:cs typeface="Arial"/>
              <a:sym typeface="Arial"/>
            </a:endParaRPr>
          </a:p>
        </p:txBody>
      </p:sp>
      <p:sp>
        <p:nvSpPr>
          <p:cNvPr id="862" name="Google Shape;862;p63"/>
          <p:cNvSpPr/>
          <p:nvPr/>
        </p:nvSpPr>
        <p:spPr>
          <a:xfrm>
            <a:off x="331180" y="1086927"/>
            <a:ext cx="8481640" cy="34470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Syarat identifier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Dimulai dengan salah satu huruf, under- score “_”, atau tanda dollar “$”.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Huruf dapat berupa huruf besar maupun huruf kecil, dapat menggunakan nomor 0 </a:t>
            </a:r>
            <a:r>
              <a:rPr lang="en-US" sz="2000"/>
              <a:t>sampai</a:t>
            </a:r>
            <a:r>
              <a:rPr b="0" i="0" lang="en-US" sz="2000" u="none" cap="none" strike="noStrike">
                <a:solidFill>
                  <a:srgbClr val="000000"/>
                </a:solidFill>
                <a:latin typeface="Arial"/>
                <a:ea typeface="Arial"/>
                <a:cs typeface="Arial"/>
                <a:sym typeface="Arial"/>
              </a:rPr>
              <a:t> 9.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Identifier tidak dapat menggunakan kata kunci dalam Java seperti class, public, void, dsb.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Noto Sans Symbols"/>
              <a:buNone/>
            </a:pPr>
            <a:r>
              <a:t/>
            </a:r>
            <a:endParaRPr b="1" i="0" sz="2000" u="none" cap="none" strike="noStrike">
              <a:solidFill>
                <a:srgbClr val="000000"/>
              </a:solidFill>
              <a:latin typeface="Arial"/>
              <a:ea typeface="Arial"/>
              <a:cs typeface="Arial"/>
              <a:sym typeface="Arial"/>
            </a:endParaRPr>
          </a:p>
        </p:txBody>
      </p:sp>
      <p:sp>
        <p:nvSpPr>
          <p:cNvPr id="863" name="Google Shape;863;p63"/>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4"/>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69" name="Google Shape;869;p64"/>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Roboto"/>
                <a:ea typeface="Roboto"/>
                <a:cs typeface="Roboto"/>
                <a:sym typeface="Roboto"/>
              </a:rPr>
              <a:t>Dasar-Dasar Pemrograman Android Studio</a:t>
            </a:r>
            <a:endParaRPr b="0" i="0" sz="2000" u="none" cap="none" strike="noStrike">
              <a:solidFill>
                <a:srgbClr val="002060"/>
              </a:solidFill>
              <a:latin typeface="Arial"/>
              <a:ea typeface="Arial"/>
              <a:cs typeface="Arial"/>
              <a:sym typeface="Arial"/>
            </a:endParaRPr>
          </a:p>
        </p:txBody>
      </p:sp>
      <p:sp>
        <p:nvSpPr>
          <p:cNvPr id="870" name="Google Shape;870;p64"/>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1" name="Google Shape;871;p64"/>
          <p:cNvSpPr/>
          <p:nvPr/>
        </p:nvSpPr>
        <p:spPr>
          <a:xfrm>
            <a:off x="322368" y="863325"/>
            <a:ext cx="8481600" cy="64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Contoh Java Keyword</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pic>
        <p:nvPicPr>
          <p:cNvPr id="872" name="Google Shape;872;p64"/>
          <p:cNvPicPr preferRelativeResize="0"/>
          <p:nvPr/>
        </p:nvPicPr>
        <p:blipFill rotWithShape="1">
          <a:blip r:embed="rId3">
            <a:alphaModFix/>
          </a:blip>
          <a:srcRect b="0" l="0" r="0" t="0"/>
          <a:stretch/>
        </p:blipFill>
        <p:spPr>
          <a:xfrm>
            <a:off x="1118959" y="1270321"/>
            <a:ext cx="6817130" cy="2902162"/>
          </a:xfrm>
          <a:prstGeom prst="rect">
            <a:avLst/>
          </a:prstGeom>
          <a:noFill/>
          <a:ln>
            <a:noFill/>
          </a:ln>
        </p:spPr>
      </p:pic>
      <p:sp>
        <p:nvSpPr>
          <p:cNvPr id="873" name="Google Shape;873;p64"/>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5"/>
          <p:cNvSpPr txBox="1"/>
          <p:nvPr/>
        </p:nvSpPr>
        <p:spPr>
          <a:xfrm>
            <a:off x="-707950" y="24157"/>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79" name="Google Shape;879;p65"/>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Roboto"/>
                <a:ea typeface="Roboto"/>
                <a:cs typeface="Roboto"/>
                <a:sym typeface="Roboto"/>
              </a:rPr>
              <a:t>Dasar-Dasar Pemrograman Android Studio</a:t>
            </a:r>
            <a:endParaRPr b="0" i="0" sz="2000" u="none" cap="none" strike="noStrike">
              <a:solidFill>
                <a:srgbClr val="002060"/>
              </a:solidFill>
              <a:latin typeface="Arial"/>
              <a:ea typeface="Arial"/>
              <a:cs typeface="Arial"/>
              <a:sym typeface="Arial"/>
            </a:endParaRPr>
          </a:p>
        </p:txBody>
      </p:sp>
      <p:sp>
        <p:nvSpPr>
          <p:cNvPr id="880" name="Google Shape;880;p65"/>
          <p:cNvSpPr/>
          <p:nvPr/>
        </p:nvSpPr>
        <p:spPr>
          <a:xfrm>
            <a:off x="331180" y="1327873"/>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1" name="Google Shape;881;p65"/>
          <p:cNvSpPr/>
          <p:nvPr/>
        </p:nvSpPr>
        <p:spPr>
          <a:xfrm>
            <a:off x="331180" y="866208"/>
            <a:ext cx="8481640" cy="424691"/>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rgbClr val="000000"/>
              </a:buClr>
              <a:buSzPts val="2400"/>
              <a:buFont typeface="Arial"/>
              <a:buAutoNum type="arabicPeriod" startAt="2"/>
            </a:pPr>
            <a:r>
              <a:rPr b="1" i="0" lang="en-US" sz="2400" u="none" cap="none" strike="noStrike">
                <a:solidFill>
                  <a:srgbClr val="000000"/>
                </a:solidFill>
                <a:latin typeface="Arial"/>
                <a:ea typeface="Arial"/>
                <a:cs typeface="Arial"/>
                <a:sym typeface="Arial"/>
              </a:rPr>
              <a:t>Pernyataan dan Block</a:t>
            </a:r>
            <a:endParaRPr b="1" i="0" sz="2400" u="none" cap="none" strike="noStrike">
              <a:solidFill>
                <a:srgbClr val="000000"/>
              </a:solidFill>
              <a:latin typeface="Arial"/>
              <a:ea typeface="Arial"/>
              <a:cs typeface="Arial"/>
              <a:sym typeface="Arial"/>
            </a:endParaRPr>
          </a:p>
        </p:txBody>
      </p:sp>
      <p:sp>
        <p:nvSpPr>
          <p:cNvPr id="882" name="Google Shape;882;p65"/>
          <p:cNvSpPr/>
          <p:nvPr/>
        </p:nvSpPr>
        <p:spPr>
          <a:xfrm>
            <a:off x="331180" y="747608"/>
            <a:ext cx="8481600" cy="4496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Pernyataan merupakan </a:t>
            </a:r>
            <a:r>
              <a:rPr lang="en-US" sz="1800"/>
              <a:t>satu</a:t>
            </a:r>
            <a:r>
              <a:rPr b="0" i="0" lang="en-US" sz="1800" u="none" cap="none" strike="noStrike">
                <a:solidFill>
                  <a:srgbClr val="000000"/>
                </a:solidFill>
                <a:latin typeface="Arial"/>
                <a:ea typeface="Arial"/>
                <a:cs typeface="Arial"/>
                <a:sym typeface="Arial"/>
              </a:rPr>
              <a:t> atau lebih baris program yang diakhiri dengan titik koma (semi colon)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Contoh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Courier"/>
                <a:ea typeface="Courier"/>
                <a:cs typeface="Courier"/>
                <a:sym typeface="Courier"/>
              </a:rPr>
              <a:t>setContentView(R.layout.activity_main);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Block adalah satu atau lebih baris program yang terletak antara kurung kurawal buka dan kurung kurawal tutup.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Contoh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r>
              <a:rPr b="0" i="1" lang="en-US" sz="1800" u="none" cap="none" strike="noStrike">
                <a:solidFill>
                  <a:srgbClr val="000000"/>
                </a:solidFill>
                <a:latin typeface="Courier"/>
                <a:ea typeface="Courier"/>
                <a:cs typeface="Courier"/>
                <a:sym typeface="Courier"/>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Courier"/>
                <a:ea typeface="Courier"/>
                <a:cs typeface="Courier"/>
                <a:sym typeface="Courier"/>
              </a:rPr>
              <a:t>getMenuInflater().inflate(R.menu.activity_main, menu);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Courier"/>
                <a:ea typeface="Courier"/>
                <a:cs typeface="Courier"/>
                <a:sym typeface="Courier"/>
              </a:rPr>
              <a:t>return true;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Courier"/>
                <a:ea typeface="Courier"/>
                <a:cs typeface="Courier"/>
                <a:sym typeface="Courier"/>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800"/>
              <a:buFont typeface="Noto Sans Symbols"/>
              <a:buNone/>
            </a:pPr>
            <a:r>
              <a:t/>
            </a:r>
            <a:endParaRPr b="1" i="0" sz="1800" u="none" cap="none" strike="noStrike">
              <a:solidFill>
                <a:srgbClr val="000000"/>
              </a:solidFill>
              <a:latin typeface="Arial"/>
              <a:ea typeface="Arial"/>
              <a:cs typeface="Arial"/>
              <a:sym typeface="Arial"/>
            </a:endParaRPr>
          </a:p>
        </p:txBody>
      </p:sp>
      <p:sp>
        <p:nvSpPr>
          <p:cNvPr id="883" name="Google Shape;883;p65"/>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67"/>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9" name="Google Shape;889;p67"/>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Roboto"/>
                <a:ea typeface="Roboto"/>
                <a:cs typeface="Roboto"/>
                <a:sym typeface="Roboto"/>
              </a:rPr>
              <a:t>Dasar-Dasar Pemrograman Android Studio</a:t>
            </a:r>
            <a:endParaRPr b="0" i="0" sz="2000" u="none" cap="none" strike="noStrike">
              <a:solidFill>
                <a:srgbClr val="002060"/>
              </a:solidFill>
              <a:latin typeface="Arial"/>
              <a:ea typeface="Arial"/>
              <a:cs typeface="Arial"/>
              <a:sym typeface="Arial"/>
            </a:endParaRPr>
          </a:p>
        </p:txBody>
      </p:sp>
      <p:sp>
        <p:nvSpPr>
          <p:cNvPr id="890" name="Google Shape;890;p67"/>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1" name="Google Shape;891;p67"/>
          <p:cNvSpPr/>
          <p:nvPr/>
        </p:nvSpPr>
        <p:spPr>
          <a:xfrm>
            <a:off x="331180" y="1110575"/>
            <a:ext cx="8481640" cy="701690"/>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rgbClr val="000000"/>
              </a:buClr>
              <a:buSzPts val="2000"/>
              <a:buFont typeface="Arial"/>
              <a:buAutoNum type="arabicPeriod" startAt="2"/>
            </a:pPr>
            <a:r>
              <a:rPr b="1" i="0" lang="en-US" sz="2000" u="none" cap="none" strike="noStrike">
                <a:solidFill>
                  <a:srgbClr val="000000"/>
                </a:solidFill>
                <a:latin typeface="Arial"/>
                <a:ea typeface="Arial"/>
                <a:cs typeface="Arial"/>
                <a:sym typeface="Arial"/>
              </a:rPr>
              <a:t>Tipe data primitif</a:t>
            </a:r>
            <a:endParaRPr b="1" i="0" sz="20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pic>
        <p:nvPicPr>
          <p:cNvPr id="892" name="Google Shape;892;p67"/>
          <p:cNvPicPr preferRelativeResize="0"/>
          <p:nvPr/>
        </p:nvPicPr>
        <p:blipFill rotWithShape="1">
          <a:blip r:embed="rId3">
            <a:alphaModFix/>
          </a:blip>
          <a:srcRect b="0" l="0" r="0" t="0"/>
          <a:stretch/>
        </p:blipFill>
        <p:spPr>
          <a:xfrm>
            <a:off x="1305697" y="1461420"/>
            <a:ext cx="6532605" cy="3219105"/>
          </a:xfrm>
          <a:prstGeom prst="rect">
            <a:avLst/>
          </a:prstGeom>
          <a:noFill/>
          <a:ln>
            <a:noFill/>
          </a:ln>
        </p:spPr>
      </p:pic>
      <p:sp>
        <p:nvSpPr>
          <p:cNvPr id="893" name="Google Shape;893;p6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66"/>
          <p:cNvSpPr txBox="1"/>
          <p:nvPr/>
        </p:nvSpPr>
        <p:spPr>
          <a:xfrm>
            <a:off x="-707950" y="26852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99" name="Google Shape;899;p66"/>
          <p:cNvSpPr/>
          <p:nvPr/>
        </p:nvSpPr>
        <p:spPr>
          <a:xfrm>
            <a:off x="331181" y="268524"/>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Roboto"/>
                <a:ea typeface="Roboto"/>
                <a:cs typeface="Roboto"/>
                <a:sym typeface="Roboto"/>
              </a:rPr>
              <a:t>Dasar-Dasar Pemrograman Android Studio</a:t>
            </a:r>
            <a:endParaRPr b="0" i="0" sz="2000" u="none" cap="none" strike="noStrike">
              <a:solidFill>
                <a:srgbClr val="002060"/>
              </a:solidFill>
              <a:latin typeface="Arial"/>
              <a:ea typeface="Arial"/>
              <a:cs typeface="Arial"/>
              <a:sym typeface="Arial"/>
            </a:endParaRPr>
          </a:p>
        </p:txBody>
      </p:sp>
      <p:sp>
        <p:nvSpPr>
          <p:cNvPr id="900" name="Google Shape;900;p66"/>
          <p:cNvSpPr/>
          <p:nvPr/>
        </p:nvSpPr>
        <p:spPr>
          <a:xfrm>
            <a:off x="331180" y="1572240"/>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1" name="Google Shape;901;p66"/>
          <p:cNvSpPr/>
          <p:nvPr/>
        </p:nvSpPr>
        <p:spPr>
          <a:xfrm>
            <a:off x="331180" y="1110575"/>
            <a:ext cx="8481640" cy="2646838"/>
          </a:xfrm>
          <a:prstGeom prst="rect">
            <a:avLst/>
          </a:prstGeom>
          <a:noFill/>
          <a:ln>
            <a:noFill/>
          </a:ln>
        </p:spPr>
        <p:txBody>
          <a:bodyPr anchorCtr="0" anchor="t" bIns="45700" lIns="91425" spcFirstLastPara="1" rIns="91425" wrap="square" tIns="45700">
            <a:spAutoFit/>
          </a:bodyPr>
          <a:lstStyle/>
          <a:p>
            <a:pPr indent="0" lvl="1"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Tipe data primitif</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342900" lvl="0" marL="8001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Logical - boolean </a:t>
            </a:r>
            <a:endParaRPr b="0" i="0" sz="1400" u="none" cap="none" strike="noStrike">
              <a:solidFill>
                <a:srgbClr val="000000"/>
              </a:solidFill>
              <a:latin typeface="Arial"/>
              <a:ea typeface="Arial"/>
              <a:cs typeface="Arial"/>
              <a:sym typeface="Arial"/>
            </a:endParaRPr>
          </a:p>
          <a:p>
            <a:pPr indent="-342900" lvl="0" marL="8001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Textual - char </a:t>
            </a:r>
            <a:endParaRPr b="0" i="0" sz="1400" u="none" cap="none" strike="noStrike">
              <a:solidFill>
                <a:srgbClr val="000000"/>
              </a:solidFill>
              <a:latin typeface="Arial"/>
              <a:ea typeface="Arial"/>
              <a:cs typeface="Arial"/>
              <a:sym typeface="Arial"/>
            </a:endParaRPr>
          </a:p>
          <a:p>
            <a:pPr indent="-342900" lvl="0" marL="8001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Integral - byte, short, int, dan long </a:t>
            </a:r>
            <a:endParaRPr b="0" i="0" sz="1400" u="none" cap="none" strike="noStrike">
              <a:solidFill>
                <a:srgbClr val="000000"/>
              </a:solidFill>
              <a:latin typeface="Arial"/>
              <a:ea typeface="Arial"/>
              <a:cs typeface="Arial"/>
              <a:sym typeface="Arial"/>
            </a:endParaRPr>
          </a:p>
          <a:p>
            <a:pPr indent="-342900" lvl="0" marL="8001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Floating - double dan float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902" name="Google Shape;902;p66"/>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8"/>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08" name="Google Shape;908;p68"/>
          <p:cNvSpPr/>
          <p:nvPr/>
        </p:nvSpPr>
        <p:spPr>
          <a:xfrm>
            <a:off x="331181" y="244876"/>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Roboto"/>
                <a:ea typeface="Roboto"/>
                <a:cs typeface="Roboto"/>
                <a:sym typeface="Roboto"/>
              </a:rPr>
              <a:t>Dasar-Dasar Pemrograman Android Studio</a:t>
            </a:r>
            <a:endParaRPr b="0" i="0" sz="2000" u="none" cap="none" strike="noStrike">
              <a:solidFill>
                <a:srgbClr val="002060"/>
              </a:solidFill>
              <a:latin typeface="Arial"/>
              <a:ea typeface="Arial"/>
              <a:cs typeface="Arial"/>
              <a:sym typeface="Arial"/>
            </a:endParaRPr>
          </a:p>
        </p:txBody>
      </p:sp>
      <p:sp>
        <p:nvSpPr>
          <p:cNvPr id="909" name="Google Shape;909;p68"/>
          <p:cNvSpPr/>
          <p:nvPr/>
        </p:nvSpPr>
        <p:spPr>
          <a:xfrm>
            <a:off x="331180" y="1548592"/>
            <a:ext cx="8464028" cy="2308284"/>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0" name="Google Shape;910;p68"/>
          <p:cNvSpPr/>
          <p:nvPr/>
        </p:nvSpPr>
        <p:spPr>
          <a:xfrm>
            <a:off x="331180" y="1086927"/>
            <a:ext cx="8481640" cy="3256236"/>
          </a:xfrm>
          <a:prstGeom prst="rect">
            <a:avLst/>
          </a:prstGeom>
          <a:noFill/>
          <a:ln>
            <a:noFill/>
          </a:ln>
        </p:spPr>
        <p:txBody>
          <a:bodyPr anchorCtr="0" anchor="t" bIns="45700" lIns="91425" spcFirstLastPara="1" rIns="91425" wrap="square" tIns="45700">
            <a:spAutoFit/>
          </a:bodyPr>
          <a:lstStyle/>
          <a:p>
            <a:pPr indent="-514350" lvl="1" marL="514350" marR="0" rtl="0" algn="l">
              <a:lnSpc>
                <a:spcPct val="100000"/>
              </a:lnSpc>
              <a:spcBef>
                <a:spcPts val="0"/>
              </a:spcBef>
              <a:spcAft>
                <a:spcPts val="0"/>
              </a:spcAft>
              <a:buClr>
                <a:srgbClr val="000000"/>
              </a:buClr>
              <a:buSzPts val="2000"/>
              <a:buFont typeface="Arial"/>
              <a:buAutoNum type="arabicPeriod" startAt="3"/>
            </a:pPr>
            <a:r>
              <a:rPr b="1" i="0" lang="en-US" sz="2000" u="none" cap="none" strike="noStrike">
                <a:solidFill>
                  <a:srgbClr val="000000"/>
                </a:solidFill>
                <a:latin typeface="Arial"/>
                <a:ea typeface="Arial"/>
                <a:cs typeface="Arial"/>
                <a:sym typeface="Arial"/>
              </a:rPr>
              <a:t>Deklarasi Variabel</a:t>
            </a:r>
            <a:endParaRPr b="1" i="0" sz="20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Sintak umum untuk mendeklarasikan dan menginisialisasi variabel</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1"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ourier"/>
                <a:ea typeface="Courier"/>
                <a:cs typeface="Courier"/>
                <a:sym typeface="Courier"/>
              </a:rPr>
              <a:t>&lt;modifier&gt; &lt;Tipe data&gt; &lt;Nama variabel&gt; = &lt;nilai awal&gt;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Contoh : mendeklarasikan private variabel id dengan tipe data int dan variabel id diberikan nilai awal 20</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private int id = 20;</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911" name="Google Shape;911;p6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9"/>
          <p:cNvSpPr txBox="1"/>
          <p:nvPr/>
        </p:nvSpPr>
        <p:spPr>
          <a:xfrm>
            <a:off x="-707950" y="24487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7" name="Google Shape;917;p69"/>
          <p:cNvSpPr/>
          <p:nvPr/>
        </p:nvSpPr>
        <p:spPr>
          <a:xfrm>
            <a:off x="331181" y="244876"/>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Referensi</a:t>
            </a:r>
            <a:endParaRPr b="0" i="0" sz="2800" u="none" cap="none" strike="noStrike">
              <a:solidFill>
                <a:srgbClr val="243A62"/>
              </a:solidFill>
              <a:latin typeface="Arial"/>
              <a:ea typeface="Arial"/>
              <a:cs typeface="Arial"/>
              <a:sym typeface="Arial"/>
            </a:endParaRPr>
          </a:p>
        </p:txBody>
      </p:sp>
      <p:sp>
        <p:nvSpPr>
          <p:cNvPr id="918" name="Google Shape;918;p69"/>
          <p:cNvSpPr/>
          <p:nvPr/>
        </p:nvSpPr>
        <p:spPr>
          <a:xfrm>
            <a:off x="331180" y="1003079"/>
            <a:ext cx="8464028" cy="452427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Courier"/>
                <a:ea typeface="Courier"/>
                <a:cs typeface="Courier"/>
                <a:sym typeface="Courier"/>
              </a:rPr>
              <a:t>“  “, Java </a:t>
            </a:r>
            <a:r>
              <a:rPr b="0" baseline="30000" i="0" lang="en-US" sz="1800" u="none" cap="none" strike="noStrike">
                <a:solidFill>
                  <a:srgbClr val="000000"/>
                </a:solidFill>
                <a:latin typeface="Courier"/>
                <a:ea typeface="Courier"/>
                <a:cs typeface="Courier"/>
                <a:sym typeface="Courier"/>
              </a:rPr>
              <a:t>TM</a:t>
            </a:r>
            <a:r>
              <a:rPr b="0" i="0" lang="en-US" sz="1800" u="none" cap="none" strike="noStrike">
                <a:solidFill>
                  <a:srgbClr val="000000"/>
                </a:solidFill>
                <a:latin typeface="Courier"/>
                <a:ea typeface="Courier"/>
                <a:cs typeface="Courier"/>
                <a:sym typeface="Courier"/>
              </a:rPr>
              <a:t> Programming Language, Oracle America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Courier"/>
                <a:ea typeface="Courier"/>
                <a:cs typeface="Courier"/>
                <a:sym typeface="Courier"/>
              </a:rPr>
              <a:t>Android Cook Book, McGraw-Hill/Osborne, 2013</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Courier"/>
                <a:ea typeface="Courier"/>
                <a:cs typeface="Courier"/>
                <a:sym typeface="Courier"/>
              </a:rPr>
              <a:t>Herbert Schildt, </a:t>
            </a:r>
            <a:r>
              <a:rPr b="0" i="1" lang="en-US" sz="1800" u="none" cap="none" strike="noStrike">
                <a:solidFill>
                  <a:srgbClr val="000000"/>
                </a:solidFill>
                <a:latin typeface="Courier"/>
                <a:ea typeface="Courier"/>
                <a:cs typeface="Courier"/>
                <a:sym typeface="Courier"/>
              </a:rPr>
              <a:t>Java2 : A beginner’s Guide, </a:t>
            </a:r>
            <a:r>
              <a:rPr b="0" i="0" lang="en-US" sz="1800" u="none" cap="none" strike="noStrike">
                <a:solidFill>
                  <a:srgbClr val="000000"/>
                </a:solidFill>
                <a:latin typeface="Courier"/>
                <a:ea typeface="Courier"/>
                <a:cs typeface="Courier"/>
                <a:sym typeface="Courier"/>
              </a:rPr>
              <a:t> Second Edition, McGraw-Hill/Osborne</a:t>
            </a:r>
            <a:endParaRPr b="0" i="0" sz="1800" u="none" cap="none" strike="noStrike">
              <a:solidFill>
                <a:srgbClr val="000000"/>
              </a:solidFill>
              <a:latin typeface="Courier"/>
              <a:ea typeface="Courier"/>
              <a:cs typeface="Courier"/>
              <a:sym typeface="Courier"/>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Courier"/>
                <a:ea typeface="Courier"/>
                <a:cs typeface="Courier"/>
                <a:sym typeface="Courier"/>
              </a:rPr>
              <a:t>Matthew Mathias, Swift Programming, 2nd edition, Big Nerd Ranch</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Courier"/>
                <a:ea typeface="Courier"/>
                <a:cs typeface="Courier"/>
                <a:sym typeface="Courier"/>
              </a:rPr>
              <a:t>https://developer.apple.com/library/archive/referencelibrary/GettingStarted/DevelopiOSAppsSwift/index.html/</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sng" cap="none" strike="noStrike">
                <a:solidFill>
                  <a:srgbClr val="000000"/>
                </a:solidFill>
                <a:latin typeface="Courier"/>
                <a:ea typeface="Courier"/>
                <a:cs typeface="Courier"/>
                <a:sym typeface="Courier"/>
              </a:rPr>
              <a:t>https://developer.android.com/topic/libraries/architecture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sng" cap="none" strike="noStrike">
                <a:solidFill>
                  <a:srgbClr val="000000"/>
                </a:solidFill>
                <a:latin typeface="Courier"/>
                <a:ea typeface="Courier"/>
                <a:cs typeface="Courier"/>
                <a:sym typeface="Courier"/>
              </a:rPr>
              <a:t>https://www.oracle.com/technetwork/java/javase/overview/index.html</a:t>
            </a:r>
            <a:endParaRPr b="0" i="0" sz="1800" u="none" cap="none" strike="noStrike">
              <a:solidFill>
                <a:srgbClr val="000000"/>
              </a:solidFill>
              <a:latin typeface="Courier"/>
              <a:ea typeface="Courier"/>
              <a:cs typeface="Courier"/>
              <a:sym typeface="Courie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9" name="Google Shape;919;p6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7"/>
          <p:cNvSpPr txBox="1"/>
          <p:nvPr/>
        </p:nvSpPr>
        <p:spPr>
          <a:xfrm>
            <a:off x="-707950" y="229111"/>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6" name="Google Shape;286;p7"/>
          <p:cNvSpPr/>
          <p:nvPr/>
        </p:nvSpPr>
        <p:spPr>
          <a:xfrm>
            <a:off x="331181" y="229111"/>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Arsitektur Platform</a:t>
            </a:r>
            <a:endParaRPr b="0" i="0" sz="2800" u="none" cap="none" strike="noStrike">
              <a:solidFill>
                <a:srgbClr val="002060"/>
              </a:solidFill>
              <a:latin typeface="Arial"/>
              <a:ea typeface="Arial"/>
              <a:cs typeface="Arial"/>
              <a:sym typeface="Arial"/>
            </a:endParaRPr>
          </a:p>
        </p:txBody>
      </p:sp>
      <p:sp>
        <p:nvSpPr>
          <p:cNvPr id="287" name="Google Shape;287;p7"/>
          <p:cNvSpPr/>
          <p:nvPr/>
        </p:nvSpPr>
        <p:spPr>
          <a:xfrm>
            <a:off x="331180" y="987314"/>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8" name="Google Shape;288;p7"/>
          <p:cNvSpPr/>
          <p:nvPr/>
        </p:nvSpPr>
        <p:spPr>
          <a:xfrm>
            <a:off x="4572000" y="987314"/>
            <a:ext cx="4223208" cy="13849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Cocoa Touch Layer</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Lapisan Cocoa Touch berisi kunci kerangka kerja untuk membangun aplikasi IOS.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89" name="Google Shape;289;p7"/>
          <p:cNvSpPr/>
          <p:nvPr/>
        </p:nvSpPr>
        <p:spPr>
          <a:xfrm>
            <a:off x="695982" y="1079341"/>
            <a:ext cx="2323072"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F0000"/>
              </a:buClr>
              <a:buSzPts val="2000"/>
              <a:buFont typeface="Arial"/>
              <a:buAutoNum type="arabicPeriod" startAt="2"/>
            </a:pPr>
            <a:r>
              <a:rPr b="1" i="0" lang="en-US" sz="2000" u="none" cap="none" strike="noStrike">
                <a:solidFill>
                  <a:srgbClr val="FF0000"/>
                </a:solidFill>
                <a:latin typeface="Arial"/>
                <a:ea typeface="Arial"/>
                <a:cs typeface="Arial"/>
                <a:sym typeface="Arial"/>
              </a:rPr>
              <a:t>Arsitektur i OS</a:t>
            </a:r>
            <a:endParaRPr b="0" i="0" sz="2000" u="none" cap="none" strike="noStrike">
              <a:solidFill>
                <a:srgbClr val="000000"/>
              </a:solidFill>
              <a:latin typeface="Arial"/>
              <a:ea typeface="Arial"/>
              <a:cs typeface="Arial"/>
              <a:sym typeface="Arial"/>
            </a:endParaRPr>
          </a:p>
        </p:txBody>
      </p:sp>
      <p:pic>
        <p:nvPicPr>
          <p:cNvPr id="290" name="Google Shape;290;p7"/>
          <p:cNvPicPr preferRelativeResize="0"/>
          <p:nvPr/>
        </p:nvPicPr>
        <p:blipFill rotWithShape="1">
          <a:blip r:embed="rId3">
            <a:alphaModFix/>
          </a:blip>
          <a:srcRect b="0" l="0" r="0" t="0"/>
          <a:stretch/>
        </p:blipFill>
        <p:spPr>
          <a:xfrm>
            <a:off x="695982" y="1715603"/>
            <a:ext cx="3505802" cy="2901354"/>
          </a:xfrm>
          <a:prstGeom prst="rect">
            <a:avLst/>
          </a:prstGeom>
          <a:noFill/>
          <a:ln>
            <a:noFill/>
          </a:ln>
        </p:spPr>
      </p:pic>
      <p:sp>
        <p:nvSpPr>
          <p:cNvPr id="291" name="Google Shape;291;p7"/>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0"/>
          <p:cNvSpPr txBox="1"/>
          <p:nvPr/>
        </p:nvSpPr>
        <p:spPr>
          <a:xfrm>
            <a:off x="-707950" y="213346"/>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5" name="Google Shape;925;p70"/>
          <p:cNvSpPr/>
          <p:nvPr/>
        </p:nvSpPr>
        <p:spPr>
          <a:xfrm>
            <a:off x="331181" y="213346"/>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Tim Pengajar</a:t>
            </a:r>
            <a:endParaRPr b="0" i="0" sz="2800" u="none" cap="none" strike="noStrike">
              <a:solidFill>
                <a:srgbClr val="243A62"/>
              </a:solidFill>
              <a:latin typeface="Arial"/>
              <a:ea typeface="Arial"/>
              <a:cs typeface="Arial"/>
              <a:sym typeface="Arial"/>
            </a:endParaRPr>
          </a:p>
        </p:txBody>
      </p:sp>
      <p:sp>
        <p:nvSpPr>
          <p:cNvPr id="926" name="Google Shape;926;p70"/>
          <p:cNvSpPr/>
          <p:nvPr/>
        </p:nvSpPr>
        <p:spPr>
          <a:xfrm>
            <a:off x="1028701" y="736576"/>
            <a:ext cx="7754100" cy="4227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Alif Akbar Fitrawan, S.Pd, M. Kom (Politeknik Negeri Banyuwangi);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Anwar, S.Si, MCs.</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Lhokseumawe);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Eddo Fajar Nugroho</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(BPPTIK Cikarang);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Eddy Tungadi, S.T., M.T.</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Ujung Pandang);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Fitri Wibowo</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Pontianak);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Ghifari Munawar</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Bandung);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Hetty Meileni, S.Kom., M.T.</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Sriwijaya)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I Wayan Candra Winetra, S.Kom., M.Kom</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Bali)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Irkham Huda</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(Vokasi UGM)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Josseano Amakora Koli Parera, S.Kom., M.T.</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Ambon)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I Komang Sugiartha, S.Kom., MMSI</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(Universitas Gunadarma)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Lucia Sri Istiyowati, M.Kom</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(Institut Perbanas)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Maksy Sendiang,ST,MIT</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(Politeknik Negeri Manado)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Medi Noviana (Universitas Gunadarma)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Muhammad Nashrullah (Politeknik Negeri Batam)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Nat. I Made Wiryana, S.Si., S.Kom., M.Sc. (Universitas Gunadarma)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Rika Idmayanti, ST, M.Kom (Politeknik Negeri Padang)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Rizky Yuniar Hakkun (Politeknik Elektronik Negeri Surabaya)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Robinson A.Wadu,ST.,MT (Politeknik Negeri Kupang)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Roslina. M.IT (Politeknik Negeri Medan)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Sukamto, SKom., MT. (Politeknik Negeri Semarang)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Syamsi Dwi Cahya, M.Kom. (Politeknik Negeri Jakarta)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Syamsul Arifin, S.Kom, M.Cs (Politeknik Negeri Jember)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Usmanudin (Universitas Gunadarma) ;</a:t>
            </a:r>
            <a:endParaRPr b="0" i="0" sz="10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Wandy Alifha Saputra (Politeknik Negeri Banjarmasin) ;</a:t>
            </a:r>
            <a:endParaRPr b="0" i="0" sz="10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0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0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000" u="none" cap="none" strike="noStrike">
              <a:solidFill>
                <a:schemeClr val="dk1"/>
              </a:solidFill>
              <a:latin typeface="Arial"/>
              <a:ea typeface="Arial"/>
              <a:cs typeface="Arial"/>
              <a:sym typeface="Arial"/>
            </a:endParaRPr>
          </a:p>
        </p:txBody>
      </p:sp>
      <p:sp>
        <p:nvSpPr>
          <p:cNvPr id="927" name="Google Shape;927;p70"/>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1" name="Shape 931"/>
        <p:cNvGrpSpPr/>
        <p:nvPr/>
      </p:nvGrpSpPr>
      <p:grpSpPr>
        <a:xfrm>
          <a:off x="0" y="0"/>
          <a:ext cx="0" cy="0"/>
          <a:chOff x="0" y="0"/>
          <a:chExt cx="0" cy="0"/>
        </a:xfrm>
      </p:grpSpPr>
      <p:sp>
        <p:nvSpPr>
          <p:cNvPr id="932" name="Google Shape;932;g333a69363f2_0_252"/>
          <p:cNvSpPr txBox="1"/>
          <p:nvPr/>
        </p:nvSpPr>
        <p:spPr>
          <a:xfrm>
            <a:off x="762900" y="1795950"/>
            <a:ext cx="4236900" cy="7758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lt1"/>
              </a:buClr>
              <a:buSzPts val="3000"/>
              <a:buFont typeface="Poppins SemiBold"/>
              <a:buNone/>
            </a:pPr>
            <a:r>
              <a:rPr b="1" i="0" lang="en-US" sz="4500" u="none" cap="none" strike="noStrike">
                <a:solidFill>
                  <a:schemeClr val="lt1"/>
                </a:solidFill>
                <a:latin typeface="Poppins SemiBold"/>
                <a:ea typeface="Poppins SemiBold"/>
                <a:cs typeface="Poppins SemiBold"/>
                <a:sym typeface="Poppins SemiBold"/>
              </a:rPr>
              <a:t>Terima Kasih</a:t>
            </a:r>
            <a:endParaRPr b="1" i="0" sz="4500" u="none" cap="none" strike="noStrike">
              <a:solidFill>
                <a:schemeClr val="lt1"/>
              </a:solidFill>
              <a:latin typeface="Poppins SemiBold"/>
              <a:ea typeface="Poppins SemiBold"/>
              <a:cs typeface="Poppins SemiBold"/>
              <a:sym typeface="Poppins SemiBold"/>
            </a:endParaRPr>
          </a:p>
        </p:txBody>
      </p:sp>
      <p:pic>
        <p:nvPicPr>
          <p:cNvPr id="933" name="Google Shape;933;g333a69363f2_0_252"/>
          <p:cNvPicPr preferRelativeResize="0"/>
          <p:nvPr/>
        </p:nvPicPr>
        <p:blipFill rotWithShape="1">
          <a:blip r:embed="rId4">
            <a:alphaModFix/>
          </a:blip>
          <a:srcRect b="0" l="0" r="0" t="0"/>
          <a:stretch/>
        </p:blipFill>
        <p:spPr>
          <a:xfrm>
            <a:off x="1143287" y="-190837"/>
            <a:ext cx="1561766" cy="1579314"/>
          </a:xfrm>
          <a:prstGeom prst="rect">
            <a:avLst/>
          </a:prstGeom>
          <a:noFill/>
          <a:ln>
            <a:noFill/>
          </a:ln>
        </p:spPr>
      </p:pic>
      <p:pic>
        <p:nvPicPr>
          <p:cNvPr id="934" name="Google Shape;934;g333a69363f2_0_252"/>
          <p:cNvPicPr preferRelativeResize="0"/>
          <p:nvPr/>
        </p:nvPicPr>
        <p:blipFill rotWithShape="1">
          <a:blip r:embed="rId5">
            <a:alphaModFix/>
          </a:blip>
          <a:srcRect b="0" l="0" r="0" t="0"/>
          <a:stretch/>
        </p:blipFill>
        <p:spPr>
          <a:xfrm>
            <a:off x="4211612" y="1551374"/>
            <a:ext cx="2996469" cy="2686606"/>
          </a:xfrm>
          <a:prstGeom prst="rect">
            <a:avLst/>
          </a:prstGeom>
          <a:noFill/>
          <a:ln>
            <a:noFill/>
          </a:ln>
        </p:spPr>
      </p:pic>
      <p:pic>
        <p:nvPicPr>
          <p:cNvPr id="935" name="Google Shape;935;g333a69363f2_0_252"/>
          <p:cNvPicPr preferRelativeResize="0"/>
          <p:nvPr/>
        </p:nvPicPr>
        <p:blipFill rotWithShape="1">
          <a:blip r:embed="rId6">
            <a:alphaModFix/>
          </a:blip>
          <a:srcRect b="0" l="0" r="0" t="0"/>
          <a:stretch/>
        </p:blipFill>
        <p:spPr>
          <a:xfrm>
            <a:off x="184650" y="122400"/>
            <a:ext cx="1347656" cy="952838"/>
          </a:xfrm>
          <a:prstGeom prst="rect">
            <a:avLst/>
          </a:prstGeom>
          <a:noFill/>
          <a:ln>
            <a:noFill/>
          </a:ln>
        </p:spPr>
      </p:pic>
      <p:grpSp>
        <p:nvGrpSpPr>
          <p:cNvPr id="936" name="Google Shape;936;g333a69363f2_0_252"/>
          <p:cNvGrpSpPr/>
          <p:nvPr/>
        </p:nvGrpSpPr>
        <p:grpSpPr>
          <a:xfrm>
            <a:off x="2625147" y="206522"/>
            <a:ext cx="712275" cy="728165"/>
            <a:chOff x="2655627" y="285750"/>
            <a:chExt cx="712275" cy="728165"/>
          </a:xfrm>
        </p:grpSpPr>
        <p:sp>
          <p:nvSpPr>
            <p:cNvPr id="937" name="Google Shape;937;g333a69363f2_0_252"/>
            <p:cNvSpPr/>
            <p:nvPr/>
          </p:nvSpPr>
          <p:spPr>
            <a:xfrm>
              <a:off x="2655627" y="285750"/>
              <a:ext cx="712275" cy="728165"/>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38" name="Google Shape;938;g333a69363f2_0_252"/>
            <p:cNvPicPr preferRelativeResize="0"/>
            <p:nvPr/>
          </p:nvPicPr>
          <p:blipFill rotWithShape="1">
            <a:blip r:embed="rId7">
              <a:alphaModFix/>
            </a:blip>
            <a:srcRect b="0" l="0" r="0" t="0"/>
            <a:stretch/>
          </p:blipFill>
          <p:spPr>
            <a:xfrm>
              <a:off x="2655627" y="301640"/>
              <a:ext cx="712275" cy="71227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8"/>
          <p:cNvSpPr txBox="1"/>
          <p:nvPr/>
        </p:nvSpPr>
        <p:spPr>
          <a:xfrm>
            <a:off x="-707950" y="221228"/>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7" name="Google Shape;297;p8"/>
          <p:cNvSpPr/>
          <p:nvPr/>
        </p:nvSpPr>
        <p:spPr>
          <a:xfrm>
            <a:off x="647131" y="294703"/>
            <a:ext cx="5650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Arsitektur Android</a:t>
            </a:r>
            <a:endParaRPr b="0" i="0" sz="2800" u="none" cap="none" strike="noStrike">
              <a:solidFill>
                <a:srgbClr val="002060"/>
              </a:solidFill>
              <a:latin typeface="Arial"/>
              <a:ea typeface="Arial"/>
              <a:cs typeface="Arial"/>
              <a:sym typeface="Arial"/>
            </a:endParaRPr>
          </a:p>
        </p:txBody>
      </p:sp>
      <p:sp>
        <p:nvSpPr>
          <p:cNvPr id="298" name="Google Shape;298;p8"/>
          <p:cNvSpPr/>
          <p:nvPr/>
        </p:nvSpPr>
        <p:spPr>
          <a:xfrm>
            <a:off x="331180" y="979431"/>
            <a:ext cx="8463900" cy="397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9" name="Google Shape;299;p8"/>
          <p:cNvSpPr/>
          <p:nvPr/>
        </p:nvSpPr>
        <p:spPr>
          <a:xfrm>
            <a:off x="4572000" y="979431"/>
            <a:ext cx="4223208"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Android Terdiri dari tumpukan</a:t>
            </a:r>
            <a:r>
              <a:rPr b="0" i="1" lang="en-US" sz="1800" u="none" cap="none" strike="noStrike">
                <a:solidFill>
                  <a:srgbClr val="000000"/>
                </a:solidFill>
                <a:latin typeface="Arial"/>
                <a:ea typeface="Arial"/>
                <a:cs typeface="Arial"/>
                <a:sym typeface="Arial"/>
              </a:rPr>
              <a:t>/layer </a:t>
            </a:r>
            <a:r>
              <a:rPr b="0" i="0" lang="en-US" sz="1800" u="none" cap="none" strike="noStrike">
                <a:solidFill>
                  <a:srgbClr val="000000"/>
                </a:solidFill>
                <a:latin typeface="Arial"/>
                <a:ea typeface="Arial"/>
                <a:cs typeface="Arial"/>
                <a:sym typeface="Arial"/>
              </a:rPr>
              <a:t>perangkat lunak berbasis Linux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00" name="Google Shape;300;p8"/>
          <p:cNvPicPr preferRelativeResize="0"/>
          <p:nvPr/>
        </p:nvPicPr>
        <p:blipFill rotWithShape="1">
          <a:blip r:embed="rId3">
            <a:alphaModFix/>
          </a:blip>
          <a:srcRect b="0" l="0" r="0" t="0"/>
          <a:stretch/>
        </p:blipFill>
        <p:spPr>
          <a:xfrm>
            <a:off x="695983" y="894950"/>
            <a:ext cx="3876018" cy="2818669"/>
          </a:xfrm>
          <a:prstGeom prst="rect">
            <a:avLst/>
          </a:prstGeom>
          <a:noFill/>
          <a:ln>
            <a:noFill/>
          </a:ln>
        </p:spPr>
      </p:pic>
      <p:sp>
        <p:nvSpPr>
          <p:cNvPr id="301" name="Google Shape;301;p8"/>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9"/>
          <p:cNvSpPr txBox="1"/>
          <p:nvPr/>
        </p:nvSpPr>
        <p:spPr>
          <a:xfrm>
            <a:off x="-707950" y="236994"/>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7" name="Google Shape;307;p9"/>
          <p:cNvSpPr/>
          <p:nvPr/>
        </p:nvSpPr>
        <p:spPr>
          <a:xfrm>
            <a:off x="742681" y="560319"/>
            <a:ext cx="5650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Layer Application and Widget</a:t>
            </a:r>
            <a:endParaRPr b="0" i="0" sz="2400" u="none" cap="none" strike="noStrike">
              <a:solidFill>
                <a:srgbClr val="002060"/>
              </a:solidFill>
              <a:latin typeface="Arial"/>
              <a:ea typeface="Arial"/>
              <a:cs typeface="Arial"/>
              <a:sym typeface="Arial"/>
            </a:endParaRPr>
          </a:p>
        </p:txBody>
      </p:sp>
      <p:sp>
        <p:nvSpPr>
          <p:cNvPr id="308" name="Google Shape;308;p9"/>
          <p:cNvSpPr/>
          <p:nvPr/>
        </p:nvSpPr>
        <p:spPr>
          <a:xfrm>
            <a:off x="602004" y="2639721"/>
            <a:ext cx="8464028" cy="286228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Layer Applications dan Widget</a:t>
            </a:r>
            <a:endParaRPr b="0" i="0" sz="1800" u="none" cap="none" strike="noStrike">
              <a:solidFill>
                <a:srgbClr val="FF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layer pertama pada OS Android : adalah layer Applications dan Widget. </a:t>
            </a:r>
            <a:endParaRPr b="0" i="0" sz="1400" u="none" cap="none" strike="noStrike">
              <a:solidFill>
                <a:srgbClr val="000000"/>
              </a:solidFill>
              <a:latin typeface="Arial"/>
              <a:ea typeface="Arial"/>
              <a:cs typeface="Arial"/>
              <a:sym typeface="Arial"/>
            </a:endParaRPr>
          </a:p>
          <a:p>
            <a:pPr indent="-228600" lvl="0" marL="34290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09" name="Google Shape;309;p9"/>
          <p:cNvPicPr preferRelativeResize="0"/>
          <p:nvPr/>
        </p:nvPicPr>
        <p:blipFill rotWithShape="1">
          <a:blip r:embed="rId3">
            <a:alphaModFix/>
          </a:blip>
          <a:srcRect b="0" l="0" r="0" t="0"/>
          <a:stretch/>
        </p:blipFill>
        <p:spPr>
          <a:xfrm>
            <a:off x="695982" y="1438102"/>
            <a:ext cx="7449451" cy="959336"/>
          </a:xfrm>
          <a:prstGeom prst="rect">
            <a:avLst/>
          </a:prstGeom>
          <a:noFill/>
          <a:ln>
            <a:noFill/>
          </a:ln>
        </p:spPr>
      </p:pic>
      <p:sp>
        <p:nvSpPr>
          <p:cNvPr id="310" name="Google Shape;310;p9"/>
          <p:cNvSpPr txBox="1"/>
          <p:nvPr/>
        </p:nvSpPr>
        <p:spPr>
          <a:xfrm>
            <a:off x="0" y="4774200"/>
            <a:ext cx="1214700" cy="369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F3570"/>
                </a:solidFill>
                <a:latin typeface="Bebas Neue"/>
                <a:ea typeface="Bebas Neue"/>
                <a:cs typeface="Bebas Neue"/>
                <a:sym typeface="Bebas Neue"/>
              </a:rPr>
              <a:t>DTS 2025</a:t>
            </a:r>
            <a:endParaRPr b="0" i="0" sz="1400" u="none" cap="none" strike="noStrike">
              <a:solidFill>
                <a:srgbClr val="0F3570"/>
              </a:solidFill>
              <a:latin typeface="Bebas Neue"/>
              <a:ea typeface="Bebas Neue"/>
              <a:cs typeface="Bebas Neue"/>
              <a:sym typeface="Bebas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 Komang Sugiartha</dc:creator>
</cp:coreProperties>
</file>